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52" r:id="rId1"/>
  </p:sldMasterIdLst>
  <p:notesMasterIdLst>
    <p:notesMasterId r:id="rId20"/>
  </p:notesMasterIdLst>
  <p:handoutMasterIdLst>
    <p:handoutMasterId r:id="rId21"/>
  </p:handoutMasterIdLst>
  <p:sldIdLst>
    <p:sldId id="461" r:id="rId2"/>
    <p:sldId id="256" r:id="rId3"/>
    <p:sldId id="261" r:id="rId4"/>
    <p:sldId id="487" r:id="rId5"/>
    <p:sldId id="489" r:id="rId6"/>
    <p:sldId id="497" r:id="rId7"/>
    <p:sldId id="498" r:id="rId8"/>
    <p:sldId id="263" r:id="rId9"/>
    <p:sldId id="264" r:id="rId10"/>
    <p:sldId id="266" r:id="rId11"/>
    <p:sldId id="278" r:id="rId12"/>
    <p:sldId id="460" r:id="rId13"/>
    <p:sldId id="272" r:id="rId14"/>
    <p:sldId id="273" r:id="rId15"/>
    <p:sldId id="275" r:id="rId16"/>
    <p:sldId id="499" r:id="rId17"/>
    <p:sldId id="447" r:id="rId18"/>
    <p:sldId id="482" r:id="rId19"/>
  </p:sldIdLst>
  <p:sldSz cx="10277475" cy="7123113"/>
  <p:notesSz cx="6881813" cy="9296400"/>
  <p:embeddedFontLst>
    <p:embeddedFont>
      <p:font typeface="Arial Black" panose="020B0A04020102020204" pitchFamily="34" charset="0"/>
      <p:bold r:id="rId22"/>
    </p:embeddedFont>
  </p:embeddedFontLst>
  <p:defaultTextStyle>
    <a:defPPr>
      <a:defRPr lang="en-US"/>
    </a:defPPr>
    <a:lvl1pPr algn="ctr" rtl="0" fontAlgn="base">
      <a:spcBef>
        <a:spcPct val="20000"/>
      </a:spcBef>
      <a:spcAft>
        <a:spcPct val="0"/>
      </a:spcAft>
      <a:defRPr sz="2000" b="1" kern="1200">
        <a:solidFill>
          <a:schemeClr val="bg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20000"/>
      </a:spcBef>
      <a:spcAft>
        <a:spcPct val="0"/>
      </a:spcAft>
      <a:defRPr sz="2000" b="1" kern="1200">
        <a:solidFill>
          <a:schemeClr val="bg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20000"/>
      </a:spcBef>
      <a:spcAft>
        <a:spcPct val="0"/>
      </a:spcAft>
      <a:defRPr sz="2000" b="1" kern="1200">
        <a:solidFill>
          <a:schemeClr val="bg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20000"/>
      </a:spcBef>
      <a:spcAft>
        <a:spcPct val="0"/>
      </a:spcAft>
      <a:defRPr sz="2000" b="1" kern="1200">
        <a:solidFill>
          <a:schemeClr val="bg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20000"/>
      </a:spcBef>
      <a:spcAft>
        <a:spcPct val="0"/>
      </a:spcAft>
      <a:defRPr sz="2000" b="1" kern="1200">
        <a:solidFill>
          <a:schemeClr val="bg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b="1" kern="1200">
        <a:solidFill>
          <a:schemeClr val="bg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b="1" kern="1200">
        <a:solidFill>
          <a:schemeClr val="bg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b="1" kern="1200">
        <a:solidFill>
          <a:schemeClr val="bg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b="1" kern="1200">
        <a:solidFill>
          <a:schemeClr val="bg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416">
          <p15:clr>
            <a:srgbClr val="A4A3A4"/>
          </p15:clr>
        </p15:guide>
        <p15:guide id="2" pos="33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16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97"/>
    <a:srgbClr val="33956B"/>
    <a:srgbClr val="FFFF00"/>
    <a:srgbClr val="FF9933"/>
    <a:srgbClr val="00FFFF"/>
    <a:srgbClr val="000066"/>
    <a:srgbClr val="0066FF"/>
    <a:srgbClr val="E33142"/>
    <a:srgbClr val="FF00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962" autoAdjust="0"/>
    <p:restoredTop sz="94660"/>
  </p:normalViewPr>
  <p:slideViewPr>
    <p:cSldViewPr>
      <p:cViewPr varScale="1">
        <p:scale>
          <a:sx n="95" d="100"/>
          <a:sy n="95" d="100"/>
        </p:scale>
        <p:origin x="1013" y="67"/>
      </p:cViewPr>
      <p:guideLst>
        <p:guide orient="horz" pos="4416"/>
        <p:guide pos="336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2818"/>
    </p:cViewPr>
  </p:sorterViewPr>
  <p:notesViewPr>
    <p:cSldViewPr>
      <p:cViewPr varScale="1">
        <p:scale>
          <a:sx n="32" d="100"/>
          <a:sy n="32" d="100"/>
        </p:scale>
        <p:origin x="-1578" y="-78"/>
      </p:cViewPr>
      <p:guideLst>
        <p:guide orient="horz" pos="2928"/>
        <p:guide pos="216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16.xml"/><Relationship Id="rId3" Type="http://schemas.openxmlformats.org/officeDocument/2006/relationships/slide" Target="slides/slide8.xml"/><Relationship Id="rId7" Type="http://schemas.openxmlformats.org/officeDocument/2006/relationships/slide" Target="slides/slide14.xml"/><Relationship Id="rId2" Type="http://schemas.openxmlformats.org/officeDocument/2006/relationships/slide" Target="slides/slide3.xml"/><Relationship Id="rId1" Type="http://schemas.openxmlformats.org/officeDocument/2006/relationships/slide" Target="slides/slide2.xml"/><Relationship Id="rId6" Type="http://schemas.openxmlformats.org/officeDocument/2006/relationships/slide" Target="slides/slide13.xml"/><Relationship Id="rId5" Type="http://schemas.openxmlformats.org/officeDocument/2006/relationships/slide" Target="slides/slide10.xml"/><Relationship Id="rId4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2119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37" tIns="46219" rIns="92437" bIns="46219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304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9694" y="0"/>
            <a:ext cx="2982119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37" tIns="46219" rIns="92437" bIns="46219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304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580"/>
            <a:ext cx="2982119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37" tIns="46219" rIns="92437" bIns="46219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304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9694" y="8831580"/>
            <a:ext cx="2982119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37" tIns="46219" rIns="92437" bIns="46219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1E90F305-8EF4-4A95-A28F-FB3932FE2C0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46807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2119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37" tIns="46219" rIns="92437" bIns="46219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9694" y="0"/>
            <a:ext cx="2982119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37" tIns="46219" rIns="92437" bIns="46219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60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7100" y="698500"/>
            <a:ext cx="5027613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415790"/>
            <a:ext cx="5046663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37" tIns="46219" rIns="92437" bIns="462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580"/>
            <a:ext cx="2982119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37" tIns="46219" rIns="92437" bIns="46219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9694" y="8831580"/>
            <a:ext cx="2982119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37" tIns="46219" rIns="92437" bIns="46219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D9893896-6783-4F4A-ABE6-CC2287A8EE2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54052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2212975"/>
            <a:ext cx="8734425" cy="152717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1463" y="4037013"/>
            <a:ext cx="7194550" cy="18192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85750"/>
            <a:ext cx="9248775" cy="11874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50" y="1662113"/>
            <a:ext cx="9248775" cy="470058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51725" y="285750"/>
            <a:ext cx="2311400" cy="6076950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50" y="285750"/>
            <a:ext cx="6784975" cy="60769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85750"/>
            <a:ext cx="9248775" cy="11874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14350" y="1662113"/>
            <a:ext cx="4548188" cy="470058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5214938" y="1662113"/>
            <a:ext cx="4548187" cy="4700587"/>
          </a:xfrm>
          <a:prstGeom prst="rect">
            <a:avLst/>
          </a:prstGeom>
        </p:spPr>
        <p:txBody>
          <a:bodyPr/>
          <a:lstStyle/>
          <a:p>
            <a:pPr lvl="0"/>
            <a:endParaRPr lang="en-GB" noProof="0" dirty="0" smtClean="0"/>
          </a:p>
        </p:txBody>
      </p:sp>
    </p:spTree>
  </p:cSld>
  <p:clrMapOvr>
    <a:masterClrMapping/>
  </p:clrMapOvr>
  <p:transition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85750"/>
            <a:ext cx="9248775" cy="11874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514350" y="1662113"/>
            <a:ext cx="4548188" cy="4700587"/>
          </a:xfrm>
          <a:prstGeom prst="rect">
            <a:avLst/>
          </a:prstGeom>
        </p:spPr>
        <p:txBody>
          <a:bodyPr/>
          <a:lstStyle/>
          <a:p>
            <a:pPr lvl="0"/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14938" y="1662113"/>
            <a:ext cx="4548187" cy="470058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85750"/>
            <a:ext cx="9248775" cy="11874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0" y="1662113"/>
            <a:ext cx="9248775" cy="22733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4087813"/>
            <a:ext cx="9248775" cy="227488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85750"/>
            <a:ext cx="9248775" cy="11874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350" y="1662113"/>
            <a:ext cx="9248775" cy="470058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213" y="4576763"/>
            <a:ext cx="8736012" cy="1414462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1213" y="3019425"/>
            <a:ext cx="8736012" cy="155733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85750"/>
            <a:ext cx="9248775" cy="11874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0" y="1662113"/>
            <a:ext cx="4548188" cy="4700587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4938" y="1662113"/>
            <a:ext cx="4548187" cy="4700587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85750"/>
            <a:ext cx="9248775" cy="11874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93850"/>
            <a:ext cx="4540250" cy="6651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259013"/>
            <a:ext cx="4540250" cy="4103687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1288" y="1593850"/>
            <a:ext cx="4541837" cy="6651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1288" y="2259013"/>
            <a:ext cx="4541837" cy="4103687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85750"/>
            <a:ext cx="9248775" cy="11874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84163"/>
            <a:ext cx="3381375" cy="120650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17963" y="284163"/>
            <a:ext cx="5745162" cy="607853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1490663"/>
            <a:ext cx="3381375" cy="48720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4538" y="4986338"/>
            <a:ext cx="6165850" cy="588962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4538" y="636588"/>
            <a:ext cx="6165850" cy="42735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4538" y="5575300"/>
            <a:ext cx="6165850" cy="8350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86" name="Rectangle 26"/>
          <p:cNvSpPr>
            <a:spLocks noChangeArrowheads="1"/>
          </p:cNvSpPr>
          <p:nvPr userDrawn="1"/>
        </p:nvSpPr>
        <p:spPr bwMode="auto">
          <a:xfrm>
            <a:off x="0" y="0"/>
            <a:ext cx="10277475" cy="685800"/>
          </a:xfrm>
          <a:prstGeom prst="rect">
            <a:avLst/>
          </a:prstGeom>
          <a:gradFill rotWithShape="0">
            <a:gsLst>
              <a:gs pos="0">
                <a:srgbClr val="0099FF"/>
              </a:gs>
              <a:gs pos="100000">
                <a:schemeClr val="accent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 dirty="0"/>
          </a:p>
        </p:txBody>
      </p:sp>
      <p:sp>
        <p:nvSpPr>
          <p:cNvPr id="15368" name="Rectangle 8"/>
          <p:cNvSpPr>
            <a:spLocks noChangeArrowheads="1"/>
          </p:cNvSpPr>
          <p:nvPr/>
        </p:nvSpPr>
        <p:spPr bwMode="auto">
          <a:xfrm>
            <a:off x="1524000" y="6704013"/>
            <a:ext cx="647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9432" tIns="49716" rIns="99432" bIns="49716"/>
          <a:lstStyle/>
          <a:p>
            <a:pPr defTabSz="993775">
              <a:spcBef>
                <a:spcPct val="0"/>
              </a:spcBef>
              <a:defRPr/>
            </a:pPr>
            <a:r>
              <a:rPr lang="en-US" sz="1800" dirty="0">
                <a:solidFill>
                  <a:srgbClr val="000099"/>
                </a:solidFill>
              </a:rPr>
              <a:t>Bharat Electronics – Electronic Voting Machine (EVM)</a:t>
            </a:r>
          </a:p>
        </p:txBody>
      </p:sp>
      <p:sp>
        <p:nvSpPr>
          <p:cNvPr id="15369" name="Rectangle 9"/>
          <p:cNvSpPr>
            <a:spLocks noChangeArrowheads="1"/>
          </p:cNvSpPr>
          <p:nvPr/>
        </p:nvSpPr>
        <p:spPr bwMode="auto">
          <a:xfrm>
            <a:off x="9448800" y="6732588"/>
            <a:ext cx="828675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9432" tIns="49716" rIns="99432" bIns="49716"/>
          <a:lstStyle/>
          <a:p>
            <a:pPr algn="r" defTabSz="993775">
              <a:spcBef>
                <a:spcPct val="0"/>
              </a:spcBef>
              <a:defRPr/>
            </a:pPr>
            <a:fld id="{17011F08-03E7-44F6-B56A-08142B8408D5}" type="slidenum">
              <a:rPr lang="en-US" sz="1500">
                <a:solidFill>
                  <a:srgbClr val="000099"/>
                </a:solidFill>
                <a:latin typeface="Times New Roman" pitchFamily="18" charset="0"/>
              </a:rPr>
              <a:pPr algn="r" defTabSz="993775">
                <a:spcBef>
                  <a:spcPct val="0"/>
                </a:spcBef>
                <a:defRPr/>
              </a:pPr>
              <a:t>‹#›</a:t>
            </a:fld>
            <a:endParaRPr lang="en-US" sz="1500" dirty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15378" name="Rectangle 18"/>
          <p:cNvSpPr>
            <a:spLocks noChangeArrowheads="1"/>
          </p:cNvSpPr>
          <p:nvPr userDrawn="1"/>
        </p:nvSpPr>
        <p:spPr bwMode="auto">
          <a:xfrm>
            <a:off x="0" y="6629400"/>
            <a:ext cx="10277475" cy="79375"/>
          </a:xfrm>
          <a:prstGeom prst="rect">
            <a:avLst/>
          </a:prstGeom>
          <a:gradFill rotWithShape="0">
            <a:gsLst>
              <a:gs pos="0">
                <a:srgbClr val="FFFFCC">
                  <a:gamma/>
                  <a:shade val="0"/>
                  <a:invGamma/>
                </a:srgbClr>
              </a:gs>
              <a:gs pos="50000">
                <a:srgbClr val="FFFFCC"/>
              </a:gs>
              <a:gs pos="100000">
                <a:srgbClr val="FFFFCC">
                  <a:gamma/>
                  <a:shade val="0"/>
                  <a:invGamma/>
                </a:srgbClr>
              </a:gs>
            </a:gsLst>
            <a:lin ang="5400000" scaled="1"/>
          </a:gra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 dirty="0"/>
          </a:p>
        </p:txBody>
      </p:sp>
      <p:pic>
        <p:nvPicPr>
          <p:cNvPr id="30726" name="Picture 24" descr="C:\BELLogos\BE.jpg"/>
          <p:cNvPicPr>
            <a:picLocks noChangeAspect="1" noChangeArrowheads="1"/>
          </p:cNvPicPr>
          <p:nvPr userDrawn="1"/>
        </p:nvPicPr>
        <p:blipFill>
          <a:blip r:embed="rId17"/>
          <a:srcRect/>
          <a:stretch>
            <a:fillRect/>
          </a:stretch>
        </p:blipFill>
        <p:spPr bwMode="auto">
          <a:xfrm>
            <a:off x="0" y="0"/>
            <a:ext cx="892175" cy="67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664" r:id="rId12"/>
    <p:sldLayoutId id="2147483665" r:id="rId13"/>
    <p:sldLayoutId id="2147483666" r:id="rId14"/>
  </p:sldLayoutIdLst>
  <p:transition>
    <p:random/>
  </p:transition>
  <p:txStyles>
    <p:titleStyle>
      <a:lvl1pPr algn="ctr" defTabSz="993775" rtl="0" eaLnBrk="0" fontAlgn="base" hangingPunct="0">
        <a:spcBef>
          <a:spcPct val="0"/>
        </a:spcBef>
        <a:spcAft>
          <a:spcPct val="0"/>
        </a:spcAft>
        <a:defRPr sz="3900" b="1">
          <a:solidFill>
            <a:srgbClr val="FFFFCC"/>
          </a:solidFill>
          <a:latin typeface="+mj-lt"/>
          <a:ea typeface="+mj-ea"/>
          <a:cs typeface="+mj-cs"/>
        </a:defRPr>
      </a:lvl1pPr>
      <a:lvl2pPr algn="ctr" defTabSz="993775" rtl="0" eaLnBrk="0" fontAlgn="base" hangingPunct="0">
        <a:spcBef>
          <a:spcPct val="0"/>
        </a:spcBef>
        <a:spcAft>
          <a:spcPct val="0"/>
        </a:spcAft>
        <a:defRPr sz="3900" b="1">
          <a:solidFill>
            <a:srgbClr val="FFFFCC"/>
          </a:solidFill>
          <a:latin typeface="Arial" charset="0"/>
        </a:defRPr>
      </a:lvl2pPr>
      <a:lvl3pPr algn="ctr" defTabSz="993775" rtl="0" eaLnBrk="0" fontAlgn="base" hangingPunct="0">
        <a:spcBef>
          <a:spcPct val="0"/>
        </a:spcBef>
        <a:spcAft>
          <a:spcPct val="0"/>
        </a:spcAft>
        <a:defRPr sz="3900" b="1">
          <a:solidFill>
            <a:srgbClr val="FFFFCC"/>
          </a:solidFill>
          <a:latin typeface="Arial" charset="0"/>
        </a:defRPr>
      </a:lvl3pPr>
      <a:lvl4pPr algn="ctr" defTabSz="993775" rtl="0" eaLnBrk="0" fontAlgn="base" hangingPunct="0">
        <a:spcBef>
          <a:spcPct val="0"/>
        </a:spcBef>
        <a:spcAft>
          <a:spcPct val="0"/>
        </a:spcAft>
        <a:defRPr sz="3900" b="1">
          <a:solidFill>
            <a:srgbClr val="FFFFCC"/>
          </a:solidFill>
          <a:latin typeface="Arial" charset="0"/>
        </a:defRPr>
      </a:lvl4pPr>
      <a:lvl5pPr algn="ctr" defTabSz="993775" rtl="0" eaLnBrk="0" fontAlgn="base" hangingPunct="0">
        <a:spcBef>
          <a:spcPct val="0"/>
        </a:spcBef>
        <a:spcAft>
          <a:spcPct val="0"/>
        </a:spcAft>
        <a:defRPr sz="3900" b="1">
          <a:solidFill>
            <a:srgbClr val="FFFFCC"/>
          </a:solidFill>
          <a:latin typeface="Arial" charset="0"/>
        </a:defRPr>
      </a:lvl5pPr>
      <a:lvl6pPr marL="457200" algn="ctr" defTabSz="993775" rtl="0" fontAlgn="base">
        <a:spcBef>
          <a:spcPct val="0"/>
        </a:spcBef>
        <a:spcAft>
          <a:spcPct val="0"/>
        </a:spcAft>
        <a:defRPr sz="3900" b="1">
          <a:solidFill>
            <a:srgbClr val="FFFFCC"/>
          </a:solidFill>
          <a:latin typeface="Arial" charset="0"/>
        </a:defRPr>
      </a:lvl6pPr>
      <a:lvl7pPr marL="914400" algn="ctr" defTabSz="993775" rtl="0" fontAlgn="base">
        <a:spcBef>
          <a:spcPct val="0"/>
        </a:spcBef>
        <a:spcAft>
          <a:spcPct val="0"/>
        </a:spcAft>
        <a:defRPr sz="3900" b="1">
          <a:solidFill>
            <a:srgbClr val="FFFFCC"/>
          </a:solidFill>
          <a:latin typeface="Arial" charset="0"/>
        </a:defRPr>
      </a:lvl7pPr>
      <a:lvl8pPr marL="1371600" algn="ctr" defTabSz="993775" rtl="0" fontAlgn="base">
        <a:spcBef>
          <a:spcPct val="0"/>
        </a:spcBef>
        <a:spcAft>
          <a:spcPct val="0"/>
        </a:spcAft>
        <a:defRPr sz="3900" b="1">
          <a:solidFill>
            <a:srgbClr val="FFFFCC"/>
          </a:solidFill>
          <a:latin typeface="Arial" charset="0"/>
        </a:defRPr>
      </a:lvl8pPr>
      <a:lvl9pPr marL="1828800" algn="ctr" defTabSz="993775" rtl="0" fontAlgn="base">
        <a:spcBef>
          <a:spcPct val="0"/>
        </a:spcBef>
        <a:spcAft>
          <a:spcPct val="0"/>
        </a:spcAft>
        <a:defRPr sz="3900" b="1">
          <a:solidFill>
            <a:srgbClr val="FFFFCC"/>
          </a:solidFill>
          <a:latin typeface="Arial" charset="0"/>
        </a:defRPr>
      </a:lvl9pPr>
    </p:titleStyle>
    <p:bodyStyle>
      <a:lvl1pPr marL="373063" indent="-373063" algn="l" defTabSz="993775" rtl="0" eaLnBrk="0" fontAlgn="base" hangingPunct="0">
        <a:spcBef>
          <a:spcPct val="20000"/>
        </a:spcBef>
        <a:spcAft>
          <a:spcPct val="0"/>
        </a:spcAft>
        <a:buChar char="•"/>
        <a:defRPr sz="3000">
          <a:solidFill>
            <a:srgbClr val="FFFFCC"/>
          </a:solidFill>
          <a:latin typeface="+mn-lt"/>
          <a:ea typeface="+mn-ea"/>
          <a:cs typeface="+mn-cs"/>
        </a:defRPr>
      </a:lvl1pPr>
      <a:lvl2pPr marL="808038" indent="-311150" algn="l" defTabSz="993775" rtl="0" eaLnBrk="0" fontAlgn="base" hangingPunct="0">
        <a:spcBef>
          <a:spcPct val="20000"/>
        </a:spcBef>
        <a:spcAft>
          <a:spcPct val="0"/>
        </a:spcAft>
        <a:buChar char="–"/>
        <a:defRPr sz="2600">
          <a:solidFill>
            <a:srgbClr val="FFFFCC"/>
          </a:solidFill>
          <a:latin typeface="+mn-lt"/>
        </a:defRPr>
      </a:lvl2pPr>
      <a:lvl3pPr marL="1243013" indent="-249238" algn="l" defTabSz="993775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rgbClr val="FFFFCC"/>
          </a:solidFill>
          <a:latin typeface="+mn-lt"/>
        </a:defRPr>
      </a:lvl3pPr>
      <a:lvl4pPr marL="1739900" indent="-247650" algn="l" defTabSz="993775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rgbClr val="FFFFCC"/>
          </a:solidFill>
          <a:latin typeface="+mn-lt"/>
        </a:defRPr>
      </a:lvl4pPr>
      <a:lvl5pPr marL="2236788" indent="-247650" algn="l" defTabSz="993775" rtl="0" eaLnBrk="0" fontAlgn="base" hangingPunct="0">
        <a:spcBef>
          <a:spcPct val="20000"/>
        </a:spcBef>
        <a:spcAft>
          <a:spcPct val="0"/>
        </a:spcAft>
        <a:buChar char="»"/>
        <a:defRPr sz="2200">
          <a:solidFill>
            <a:srgbClr val="FFFFCC"/>
          </a:solidFill>
          <a:latin typeface="+mn-lt"/>
        </a:defRPr>
      </a:lvl5pPr>
      <a:lvl6pPr marL="2693988" indent="-247650" algn="l" defTabSz="993775" rtl="0" fontAlgn="base">
        <a:spcBef>
          <a:spcPct val="20000"/>
        </a:spcBef>
        <a:spcAft>
          <a:spcPct val="0"/>
        </a:spcAft>
        <a:buChar char="»"/>
        <a:defRPr sz="2200">
          <a:solidFill>
            <a:srgbClr val="FFFFCC"/>
          </a:solidFill>
          <a:latin typeface="+mn-lt"/>
        </a:defRPr>
      </a:lvl6pPr>
      <a:lvl7pPr marL="3151188" indent="-247650" algn="l" defTabSz="993775" rtl="0" fontAlgn="base">
        <a:spcBef>
          <a:spcPct val="20000"/>
        </a:spcBef>
        <a:spcAft>
          <a:spcPct val="0"/>
        </a:spcAft>
        <a:buChar char="»"/>
        <a:defRPr sz="2200">
          <a:solidFill>
            <a:srgbClr val="FFFFCC"/>
          </a:solidFill>
          <a:latin typeface="+mn-lt"/>
        </a:defRPr>
      </a:lvl7pPr>
      <a:lvl8pPr marL="3608388" indent="-247650" algn="l" defTabSz="993775" rtl="0" fontAlgn="base">
        <a:spcBef>
          <a:spcPct val="20000"/>
        </a:spcBef>
        <a:spcAft>
          <a:spcPct val="0"/>
        </a:spcAft>
        <a:buChar char="»"/>
        <a:defRPr sz="2200">
          <a:solidFill>
            <a:srgbClr val="FFFFCC"/>
          </a:solidFill>
          <a:latin typeface="+mn-lt"/>
        </a:defRPr>
      </a:lvl8pPr>
      <a:lvl9pPr marL="4065588" indent="-247650" algn="l" defTabSz="993775" rtl="0" fontAlgn="base">
        <a:spcBef>
          <a:spcPct val="20000"/>
        </a:spcBef>
        <a:spcAft>
          <a:spcPct val="0"/>
        </a:spcAft>
        <a:buChar char="»"/>
        <a:defRPr sz="2200">
          <a:solidFill>
            <a:srgbClr val="FFFFCC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gif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050" descr="C:\BELFotos\Gif\militarycomm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4343400"/>
            <a:ext cx="4724400" cy="2195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Picture 2051" descr="C:\BELFotos\BELUnits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53150" y="2598738"/>
            <a:ext cx="2794000" cy="311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8" name="Rectangle 2052"/>
          <p:cNvSpPr>
            <a:spLocks noChangeArrowheads="1"/>
          </p:cNvSpPr>
          <p:nvPr/>
        </p:nvSpPr>
        <p:spPr bwMode="auto">
          <a:xfrm>
            <a:off x="3571875" y="0"/>
            <a:ext cx="33305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sz="2800" dirty="0">
                <a:solidFill>
                  <a:srgbClr val="FFFF00"/>
                </a:solidFill>
              </a:rPr>
              <a:t>Bharat Electronics</a:t>
            </a:r>
          </a:p>
        </p:txBody>
      </p:sp>
      <p:pic>
        <p:nvPicPr>
          <p:cNvPr id="31749" name="Picture 2054" descr="C:\BELLogos\bel5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57800" y="990600"/>
            <a:ext cx="4400550" cy="8921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31750" name="Picture 2057" descr="C:\WelcomeGif\welcome1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05400" y="5883275"/>
            <a:ext cx="4943475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5882" name="AutoShape 2058"/>
          <p:cNvSpPr>
            <a:spLocks noChangeArrowheads="1"/>
          </p:cNvSpPr>
          <p:nvPr/>
        </p:nvSpPr>
        <p:spPr bwMode="auto">
          <a:xfrm>
            <a:off x="6134100" y="2039263"/>
            <a:ext cx="2801938" cy="442674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hangingPunct="0">
              <a:spcBef>
                <a:spcPct val="0"/>
              </a:spcBef>
              <a:defRPr/>
            </a:pPr>
            <a:r>
              <a:rPr lang="en-US" dirty="0" smtClean="0">
                <a:solidFill>
                  <a:srgbClr val="FFFF00"/>
                </a:solidFill>
              </a:rPr>
              <a:t>www.bel-india.in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31752" name="Picture 2059" descr="D:\QualQuiz\QualQuiz2Q\BELCorpOffice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-804863" y="-334963"/>
            <a:ext cx="4724400" cy="354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RAVI\Desktop\VVPAT PICS M3\DSC_463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491" y="976073"/>
            <a:ext cx="4877217" cy="4566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939" name="Line 11"/>
          <p:cNvSpPr>
            <a:spLocks noChangeShapeType="1"/>
          </p:cNvSpPr>
          <p:nvPr/>
        </p:nvSpPr>
        <p:spPr bwMode="auto">
          <a:xfrm>
            <a:off x="4419600" y="4191000"/>
            <a:ext cx="1905000" cy="0"/>
          </a:xfrm>
          <a:prstGeom prst="line">
            <a:avLst/>
          </a:prstGeom>
          <a:noFill/>
          <a:ln w="38100">
            <a:noFill/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39940" name="AutoShape 16"/>
          <p:cNvSpPr>
            <a:spLocks noChangeArrowheads="1"/>
          </p:cNvSpPr>
          <p:nvPr/>
        </p:nvSpPr>
        <p:spPr bwMode="auto">
          <a:xfrm>
            <a:off x="5663172" y="5894294"/>
            <a:ext cx="4038600" cy="457200"/>
          </a:xfrm>
          <a:prstGeom prst="roundRect">
            <a:avLst>
              <a:gd name="adj" fmla="val 16667"/>
            </a:avLst>
          </a:prstGeom>
          <a:solidFill>
            <a:srgbClr val="00CC97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dirty="0">
                <a:solidFill>
                  <a:srgbClr val="800000"/>
                </a:solidFill>
              </a:rPr>
              <a:t>Front View</a:t>
            </a:r>
          </a:p>
        </p:txBody>
      </p:sp>
      <p:sp>
        <p:nvSpPr>
          <p:cNvPr id="39941" name="Rectangle 17"/>
          <p:cNvSpPr>
            <a:spLocks noChangeArrowheads="1"/>
          </p:cNvSpPr>
          <p:nvPr/>
        </p:nvSpPr>
        <p:spPr bwMode="auto">
          <a:xfrm>
            <a:off x="3522242" y="66536"/>
            <a:ext cx="355526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sz="2800" dirty="0" smtClean="0">
                <a:solidFill>
                  <a:srgbClr val="FFFF00"/>
                </a:solidFill>
              </a:rPr>
              <a:t>VVPAT </a:t>
            </a:r>
            <a:r>
              <a:rPr lang="en-US" sz="2800" dirty="0">
                <a:solidFill>
                  <a:srgbClr val="FFFF00"/>
                </a:solidFill>
              </a:rPr>
              <a:t>– </a:t>
            </a:r>
            <a:r>
              <a:rPr lang="en-US" sz="2800" dirty="0" smtClean="0">
                <a:solidFill>
                  <a:srgbClr val="FFFF00"/>
                </a:solidFill>
              </a:rPr>
              <a:t>Front View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39943" name="Line 19"/>
          <p:cNvSpPr>
            <a:spLocks noChangeShapeType="1"/>
          </p:cNvSpPr>
          <p:nvPr/>
        </p:nvSpPr>
        <p:spPr bwMode="auto">
          <a:xfrm flipV="1">
            <a:off x="4419599" y="5161756"/>
            <a:ext cx="4300537" cy="8965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1528" name="AutoShape 24"/>
          <p:cNvSpPr>
            <a:spLocks noChangeArrowheads="1"/>
          </p:cNvSpPr>
          <p:nvPr/>
        </p:nvSpPr>
        <p:spPr bwMode="auto">
          <a:xfrm>
            <a:off x="414337" y="3617912"/>
            <a:ext cx="3971365" cy="858044"/>
          </a:xfrm>
          <a:prstGeom prst="roundRect">
            <a:avLst>
              <a:gd name="adj" fmla="val 16667"/>
            </a:avLst>
          </a:prstGeom>
          <a:solidFill>
            <a:srgbClr val="00CC97"/>
          </a:solidFill>
          <a:ln w="57150">
            <a:noFill/>
            <a:round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2200" dirty="0" smtClean="0">
                <a:solidFill>
                  <a:srgbClr val="FFFF00"/>
                </a:solidFill>
              </a:rPr>
              <a:t>Ballot Slip Compartment</a:t>
            </a:r>
            <a:endParaRPr lang="en-US" sz="2200" dirty="0"/>
          </a:p>
        </p:txBody>
      </p:sp>
      <p:sp>
        <p:nvSpPr>
          <p:cNvPr id="21529" name="AutoShape 25"/>
          <p:cNvSpPr>
            <a:spLocks noChangeArrowheads="1"/>
          </p:cNvSpPr>
          <p:nvPr/>
        </p:nvSpPr>
        <p:spPr bwMode="auto">
          <a:xfrm>
            <a:off x="414337" y="4666456"/>
            <a:ext cx="4038600" cy="1409700"/>
          </a:xfrm>
          <a:prstGeom prst="roundRect">
            <a:avLst>
              <a:gd name="adj" fmla="val 16667"/>
            </a:avLst>
          </a:prstGeom>
          <a:solidFill>
            <a:srgbClr val="00CC97"/>
          </a:solidFill>
          <a:ln w="57150">
            <a:noFill/>
            <a:round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2200" dirty="0">
                <a:solidFill>
                  <a:srgbClr val="FFFF00"/>
                </a:solidFill>
              </a:rPr>
              <a:t>The Interconnecting cable is permanently attached to the </a:t>
            </a:r>
            <a:r>
              <a:rPr lang="en-US" sz="2200" dirty="0" smtClean="0">
                <a:solidFill>
                  <a:srgbClr val="FFFF00"/>
                </a:solidFill>
              </a:rPr>
              <a:t>VVPAT </a:t>
            </a:r>
            <a:r>
              <a:rPr lang="en-US" sz="2200" dirty="0">
                <a:solidFill>
                  <a:srgbClr val="FFFF00"/>
                </a:solidFill>
              </a:rPr>
              <a:t>Unit</a:t>
            </a:r>
          </a:p>
        </p:txBody>
      </p:sp>
      <p:sp>
        <p:nvSpPr>
          <p:cNvPr id="11" name="Line 19"/>
          <p:cNvSpPr>
            <a:spLocks noChangeShapeType="1"/>
          </p:cNvSpPr>
          <p:nvPr/>
        </p:nvSpPr>
        <p:spPr bwMode="auto">
          <a:xfrm>
            <a:off x="4267200" y="2037556"/>
            <a:ext cx="2319337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" name="AutoShape 24"/>
          <p:cNvSpPr>
            <a:spLocks noChangeArrowheads="1"/>
          </p:cNvSpPr>
          <p:nvPr/>
        </p:nvSpPr>
        <p:spPr bwMode="auto">
          <a:xfrm>
            <a:off x="414337" y="1504156"/>
            <a:ext cx="4005263" cy="858044"/>
          </a:xfrm>
          <a:prstGeom prst="roundRect">
            <a:avLst>
              <a:gd name="adj" fmla="val 16667"/>
            </a:avLst>
          </a:prstGeom>
          <a:solidFill>
            <a:srgbClr val="00CC97"/>
          </a:solidFill>
          <a:ln w="57150">
            <a:noFill/>
            <a:round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2200" dirty="0" smtClean="0">
                <a:solidFill>
                  <a:srgbClr val="FFFF00"/>
                </a:solidFill>
              </a:rPr>
              <a:t>Transparent Window</a:t>
            </a:r>
            <a:endParaRPr lang="en-US" sz="2200" dirty="0"/>
          </a:p>
        </p:txBody>
      </p:sp>
      <p:sp>
        <p:nvSpPr>
          <p:cNvPr id="12" name="Line 19"/>
          <p:cNvSpPr>
            <a:spLocks noChangeShapeType="1"/>
          </p:cNvSpPr>
          <p:nvPr/>
        </p:nvSpPr>
        <p:spPr bwMode="auto">
          <a:xfrm flipV="1">
            <a:off x="4386962" y="4162191"/>
            <a:ext cx="3418775" cy="8965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3" name="AutoShape 24"/>
          <p:cNvSpPr>
            <a:spLocks noChangeArrowheads="1"/>
          </p:cNvSpPr>
          <p:nvPr/>
        </p:nvSpPr>
        <p:spPr bwMode="auto">
          <a:xfrm>
            <a:off x="418258" y="2647156"/>
            <a:ext cx="4005263" cy="858044"/>
          </a:xfrm>
          <a:prstGeom prst="roundRect">
            <a:avLst>
              <a:gd name="adj" fmla="val 16667"/>
            </a:avLst>
          </a:prstGeom>
          <a:solidFill>
            <a:srgbClr val="00CC97"/>
          </a:solidFill>
          <a:ln w="57150">
            <a:noFill/>
            <a:round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2200" dirty="0" smtClean="0">
                <a:solidFill>
                  <a:srgbClr val="FFFF00"/>
                </a:solidFill>
              </a:rPr>
              <a:t>Power ON LED</a:t>
            </a:r>
            <a:endParaRPr lang="en-US" sz="2200" dirty="0"/>
          </a:p>
        </p:txBody>
      </p:sp>
      <p:sp>
        <p:nvSpPr>
          <p:cNvPr id="14" name="Line 19"/>
          <p:cNvSpPr>
            <a:spLocks noChangeShapeType="1"/>
          </p:cNvSpPr>
          <p:nvPr/>
        </p:nvSpPr>
        <p:spPr bwMode="auto">
          <a:xfrm>
            <a:off x="4423521" y="3028156"/>
            <a:ext cx="1901079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RAVI\Desktop\VVPAT CAMERA  photos\WP_20180509_059 cro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239" y="1643762"/>
            <a:ext cx="4377298" cy="3289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RAVI\Desktop\VVPAT PICS M3\DSC_4472 cop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961" y="1654641"/>
            <a:ext cx="3765176" cy="3278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944" name="Text Box 8"/>
          <p:cNvSpPr txBox="1">
            <a:spLocks noChangeArrowheads="1"/>
          </p:cNvSpPr>
          <p:nvPr/>
        </p:nvSpPr>
        <p:spPr bwMode="auto">
          <a:xfrm>
            <a:off x="1143000" y="838200"/>
            <a:ext cx="8677275" cy="519113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dirty="0" smtClean="0">
                <a:solidFill>
                  <a:srgbClr val="FFFF99"/>
                </a:solidFill>
              </a:rPr>
              <a:t>Connector and Battery Compartment</a:t>
            </a:r>
            <a:endParaRPr lang="en-US" sz="2800" dirty="0">
              <a:solidFill>
                <a:srgbClr val="FFFF99"/>
              </a:solidFill>
            </a:endParaRPr>
          </a:p>
        </p:txBody>
      </p:sp>
      <p:sp>
        <p:nvSpPr>
          <p:cNvPr id="1029" name="Rectangle 11"/>
          <p:cNvSpPr>
            <a:spLocks noChangeArrowheads="1"/>
          </p:cNvSpPr>
          <p:nvPr/>
        </p:nvSpPr>
        <p:spPr bwMode="auto">
          <a:xfrm>
            <a:off x="3727775" y="66536"/>
            <a:ext cx="333725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sz="2800" dirty="0" smtClean="0">
                <a:solidFill>
                  <a:srgbClr val="FFFF00"/>
                </a:solidFill>
              </a:rPr>
              <a:t>VVPAT– </a:t>
            </a:r>
            <a:r>
              <a:rPr lang="en-US" sz="2800" dirty="0">
                <a:solidFill>
                  <a:srgbClr val="FFFF00"/>
                </a:solidFill>
              </a:rPr>
              <a:t>Rear View</a:t>
            </a:r>
          </a:p>
        </p:txBody>
      </p:sp>
      <p:sp>
        <p:nvSpPr>
          <p:cNvPr id="1034" name="AutoShape 14"/>
          <p:cNvSpPr>
            <a:spLocks noChangeArrowheads="1"/>
          </p:cNvSpPr>
          <p:nvPr/>
        </p:nvSpPr>
        <p:spPr bwMode="auto">
          <a:xfrm>
            <a:off x="5291137" y="5132130"/>
            <a:ext cx="2209800" cy="701904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dirty="0">
                <a:solidFill>
                  <a:srgbClr val="FFFF00"/>
                </a:solidFill>
              </a:rPr>
              <a:t>Connector </a:t>
            </a:r>
            <a:endParaRPr lang="en-US" dirty="0" smtClean="0">
              <a:solidFill>
                <a:srgbClr val="FFFF00"/>
              </a:solidFill>
            </a:endParaRPr>
          </a:p>
          <a:p>
            <a:pPr>
              <a:spcBef>
                <a:spcPct val="0"/>
              </a:spcBef>
            </a:pPr>
            <a:r>
              <a:rPr lang="en-US" dirty="0" smtClean="0">
                <a:solidFill>
                  <a:srgbClr val="FFFF00"/>
                </a:solidFill>
              </a:rPr>
              <a:t>Compartment</a:t>
            </a:r>
            <a:endParaRPr lang="en-US" sz="1800" b="0" dirty="0">
              <a:solidFill>
                <a:srgbClr val="FFFF00"/>
              </a:solidFill>
            </a:endParaRPr>
          </a:p>
        </p:txBody>
      </p:sp>
      <p:grpSp>
        <p:nvGrpSpPr>
          <p:cNvPr id="14" name="Group 20"/>
          <p:cNvGrpSpPr>
            <a:grpSpLocks/>
          </p:cNvGrpSpPr>
          <p:nvPr/>
        </p:nvGrpSpPr>
        <p:grpSpPr bwMode="auto">
          <a:xfrm>
            <a:off x="2511026" y="3028155"/>
            <a:ext cx="2474644" cy="2805879"/>
            <a:chOff x="5114" y="672"/>
            <a:chExt cx="1286" cy="1615"/>
          </a:xfrm>
        </p:grpSpPr>
        <p:sp>
          <p:nvSpPr>
            <p:cNvPr id="15" name="Line 15"/>
            <p:cNvSpPr>
              <a:spLocks noChangeShapeType="1"/>
            </p:cNvSpPr>
            <p:nvPr/>
          </p:nvSpPr>
          <p:spPr bwMode="auto">
            <a:xfrm flipH="1" flipV="1">
              <a:off x="5608" y="672"/>
              <a:ext cx="0" cy="1211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" name="AutoShape 14"/>
            <p:cNvSpPr>
              <a:spLocks noChangeArrowheads="1"/>
            </p:cNvSpPr>
            <p:nvPr/>
          </p:nvSpPr>
          <p:spPr bwMode="auto">
            <a:xfrm>
              <a:off x="5114" y="1883"/>
              <a:ext cx="1286" cy="404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0"/>
                </a:spcBef>
              </a:pPr>
              <a:r>
                <a:rPr lang="en-US" dirty="0" smtClean="0">
                  <a:solidFill>
                    <a:srgbClr val="FFFF00"/>
                  </a:solidFill>
                </a:rPr>
                <a:t>Battery </a:t>
              </a:r>
            </a:p>
            <a:p>
              <a:pPr>
                <a:spcBef>
                  <a:spcPct val="0"/>
                </a:spcBef>
              </a:pPr>
              <a:r>
                <a:rPr lang="en-US" dirty="0" smtClean="0">
                  <a:solidFill>
                    <a:srgbClr val="FFFF00"/>
                  </a:solidFill>
                </a:rPr>
                <a:t>Compartment</a:t>
              </a:r>
              <a:endParaRPr lang="en-US" sz="1800" b="0" dirty="0">
                <a:solidFill>
                  <a:srgbClr val="FFFF00"/>
                </a:solidFill>
              </a:endParaRPr>
            </a:p>
          </p:txBody>
        </p:sp>
      </p:grpSp>
      <p:sp>
        <p:nvSpPr>
          <p:cNvPr id="17" name="Line 15"/>
          <p:cNvSpPr>
            <a:spLocks noChangeShapeType="1"/>
          </p:cNvSpPr>
          <p:nvPr/>
        </p:nvSpPr>
        <p:spPr bwMode="auto">
          <a:xfrm flipV="1">
            <a:off x="6357937" y="3409156"/>
            <a:ext cx="0" cy="17526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11" name="AutoShape 14"/>
          <p:cNvSpPr>
            <a:spLocks noChangeArrowheads="1"/>
          </p:cNvSpPr>
          <p:nvPr/>
        </p:nvSpPr>
        <p:spPr bwMode="auto">
          <a:xfrm>
            <a:off x="6614155" y="5999956"/>
            <a:ext cx="3325182" cy="4572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dirty="0" smtClean="0">
                <a:solidFill>
                  <a:srgbClr val="FFFF00"/>
                </a:solidFill>
              </a:rPr>
              <a:t>VVPAT Position Switch</a:t>
            </a:r>
            <a:endParaRPr lang="en-US" sz="1800" b="0" dirty="0">
              <a:solidFill>
                <a:srgbClr val="FFFF00"/>
              </a:solidFill>
            </a:endParaRPr>
          </a:p>
        </p:txBody>
      </p:sp>
      <p:sp>
        <p:nvSpPr>
          <p:cNvPr id="12" name="Line 15"/>
          <p:cNvSpPr>
            <a:spLocks noChangeShapeType="1"/>
          </p:cNvSpPr>
          <p:nvPr/>
        </p:nvSpPr>
        <p:spPr bwMode="auto">
          <a:xfrm flipV="1">
            <a:off x="8491537" y="3637755"/>
            <a:ext cx="0" cy="23622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13" name="AutoShape 14"/>
          <p:cNvSpPr>
            <a:spLocks noChangeArrowheads="1"/>
          </p:cNvSpPr>
          <p:nvPr/>
        </p:nvSpPr>
        <p:spPr bwMode="auto">
          <a:xfrm>
            <a:off x="661590" y="5946168"/>
            <a:ext cx="3325182" cy="4572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dirty="0" smtClean="0">
                <a:solidFill>
                  <a:srgbClr val="FFFF00"/>
                </a:solidFill>
              </a:rPr>
              <a:t>Battery Plug</a:t>
            </a:r>
            <a:endParaRPr lang="en-US" sz="1800" b="0" dirty="0">
              <a:solidFill>
                <a:srgbClr val="FFFF00"/>
              </a:solidFill>
            </a:endParaRPr>
          </a:p>
        </p:txBody>
      </p:sp>
      <p:sp>
        <p:nvSpPr>
          <p:cNvPr id="18" name="Line 15"/>
          <p:cNvSpPr>
            <a:spLocks noChangeShapeType="1"/>
          </p:cNvSpPr>
          <p:nvPr/>
        </p:nvSpPr>
        <p:spPr bwMode="auto">
          <a:xfrm flipH="1" flipV="1">
            <a:off x="2471737" y="3256756"/>
            <a:ext cx="0" cy="2706058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19" name="AutoShape 14"/>
          <p:cNvSpPr>
            <a:spLocks noChangeArrowheads="1"/>
          </p:cNvSpPr>
          <p:nvPr/>
        </p:nvSpPr>
        <p:spPr bwMode="auto">
          <a:xfrm>
            <a:off x="7832432" y="5155358"/>
            <a:ext cx="1802105" cy="67867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dirty="0" smtClean="0">
                <a:solidFill>
                  <a:srgbClr val="FFFF00"/>
                </a:solidFill>
              </a:rPr>
              <a:t>BU interface</a:t>
            </a:r>
            <a:endParaRPr lang="en-US" sz="1800" b="0" dirty="0">
              <a:solidFill>
                <a:srgbClr val="FFFF00"/>
              </a:solidFill>
            </a:endParaRPr>
          </a:p>
        </p:txBody>
      </p:sp>
      <p:sp>
        <p:nvSpPr>
          <p:cNvPr id="20" name="Line 15"/>
          <p:cNvSpPr>
            <a:spLocks noChangeShapeType="1"/>
          </p:cNvSpPr>
          <p:nvPr/>
        </p:nvSpPr>
        <p:spPr bwMode="auto">
          <a:xfrm flipH="1" flipV="1">
            <a:off x="7996237" y="3790156"/>
            <a:ext cx="0" cy="1341974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RAVI\Desktop\VVPAT CAMERA  photos\WP_20180509_057.jpg"/>
          <p:cNvPicPr>
            <a:picLocks noChangeAspect="1" noChangeArrowheads="1"/>
          </p:cNvPicPr>
          <p:nvPr/>
        </p:nvPicPr>
        <p:blipFill>
          <a:blip r:embed="rId2" cstate="print">
            <a:lum brigh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6189" y="1363287"/>
            <a:ext cx="4486489" cy="3666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RAVI\Desktop\VVPAT PICS M3\DSC_4481 copy.jpg"/>
          <p:cNvPicPr>
            <a:picLocks noChangeAspect="1" noChangeArrowheads="1"/>
          </p:cNvPicPr>
          <p:nvPr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37" y="1351756"/>
            <a:ext cx="4114800" cy="3678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011" name="Rectangle 4"/>
          <p:cNvSpPr>
            <a:spLocks noChangeArrowheads="1"/>
          </p:cNvSpPr>
          <p:nvPr/>
        </p:nvSpPr>
        <p:spPr bwMode="auto">
          <a:xfrm>
            <a:off x="3522475" y="66536"/>
            <a:ext cx="323729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sz="2800" dirty="0" smtClean="0">
                <a:solidFill>
                  <a:srgbClr val="FFFF00"/>
                </a:solidFill>
              </a:rPr>
              <a:t>VVPAT- Rear View</a:t>
            </a:r>
            <a:endParaRPr lang="en-US" sz="2800" dirty="0">
              <a:solidFill>
                <a:srgbClr val="FFFF00"/>
              </a:solidFill>
            </a:endParaRP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1480389" y="3409156"/>
            <a:ext cx="2286000" cy="2514600"/>
            <a:chOff x="4188" y="768"/>
            <a:chExt cx="1440" cy="1584"/>
          </a:xfrm>
        </p:grpSpPr>
        <p:sp>
          <p:nvSpPr>
            <p:cNvPr id="43015" name="AutoShape 6"/>
            <p:cNvSpPr>
              <a:spLocks noChangeArrowheads="1"/>
            </p:cNvSpPr>
            <p:nvPr/>
          </p:nvSpPr>
          <p:spPr bwMode="auto">
            <a:xfrm>
              <a:off x="4188" y="2064"/>
              <a:ext cx="1440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0"/>
                </a:spcBef>
              </a:pPr>
              <a:r>
                <a:rPr lang="en-US" sz="1800" dirty="0" smtClean="0">
                  <a:solidFill>
                    <a:srgbClr val="FFFF00"/>
                  </a:solidFill>
                </a:rPr>
                <a:t>Battery Insertion</a:t>
              </a:r>
              <a:endParaRPr lang="en-US" sz="1800" dirty="0">
                <a:solidFill>
                  <a:srgbClr val="FFFF00"/>
                </a:solidFill>
              </a:endParaRPr>
            </a:p>
          </p:txBody>
        </p:sp>
        <p:sp>
          <p:nvSpPr>
            <p:cNvPr id="43016" name="Line 8"/>
            <p:cNvSpPr>
              <a:spLocks noChangeShapeType="1"/>
            </p:cNvSpPr>
            <p:nvPr/>
          </p:nvSpPr>
          <p:spPr bwMode="auto">
            <a:xfrm flipH="1" flipV="1">
              <a:off x="4908" y="768"/>
              <a:ext cx="0" cy="1296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5748338" y="3341178"/>
            <a:ext cx="2286000" cy="2550102"/>
            <a:chOff x="4677" y="546"/>
            <a:chExt cx="1440" cy="1710"/>
          </a:xfrm>
        </p:grpSpPr>
        <p:sp>
          <p:nvSpPr>
            <p:cNvPr id="11" name="AutoShape 6"/>
            <p:cNvSpPr>
              <a:spLocks noChangeArrowheads="1"/>
            </p:cNvSpPr>
            <p:nvPr/>
          </p:nvSpPr>
          <p:spPr bwMode="auto">
            <a:xfrm>
              <a:off x="4677" y="1968"/>
              <a:ext cx="1440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0"/>
                </a:spcBef>
              </a:pPr>
              <a:r>
                <a:rPr lang="en-US" sz="1800" dirty="0" smtClean="0">
                  <a:solidFill>
                    <a:srgbClr val="FFFF00"/>
                  </a:solidFill>
                </a:rPr>
                <a:t>BU cable connected</a:t>
              </a:r>
              <a:endParaRPr lang="en-US" sz="1800" dirty="0">
                <a:solidFill>
                  <a:srgbClr val="FFFF00"/>
                </a:solidFill>
              </a:endParaRPr>
            </a:p>
          </p:txBody>
        </p:sp>
        <p:sp>
          <p:nvSpPr>
            <p:cNvPr id="12" name="Line 8"/>
            <p:cNvSpPr>
              <a:spLocks noChangeShapeType="1"/>
            </p:cNvSpPr>
            <p:nvPr/>
          </p:nvSpPr>
          <p:spPr bwMode="auto">
            <a:xfrm flipH="1" flipV="1">
              <a:off x="6021" y="546"/>
              <a:ext cx="0" cy="1422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13" name="AutoShape 6"/>
          <p:cNvSpPr>
            <a:spLocks noChangeArrowheads="1"/>
          </p:cNvSpPr>
          <p:nvPr/>
        </p:nvSpPr>
        <p:spPr bwMode="auto">
          <a:xfrm>
            <a:off x="5748338" y="6059002"/>
            <a:ext cx="3579811" cy="429491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1800" dirty="0" smtClean="0">
                <a:solidFill>
                  <a:srgbClr val="FFFF00"/>
                </a:solidFill>
              </a:rPr>
              <a:t>Position Switch in 1(Left side</a:t>
            </a:r>
            <a:endParaRPr lang="en-US" sz="1800" dirty="0">
              <a:solidFill>
                <a:srgbClr val="FFFF00"/>
              </a:solidFill>
            </a:endParaRPr>
          </a:p>
        </p:txBody>
      </p:sp>
      <p:sp>
        <p:nvSpPr>
          <p:cNvPr id="14" name="Line 8"/>
          <p:cNvSpPr>
            <a:spLocks noChangeShapeType="1"/>
          </p:cNvSpPr>
          <p:nvPr/>
        </p:nvSpPr>
        <p:spPr bwMode="auto">
          <a:xfrm flipH="1" flipV="1">
            <a:off x="8110537" y="2799556"/>
            <a:ext cx="0" cy="3259446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RAVI\Desktop\VVPAT CAMERA  photos\WP_20180508_017 cro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6516" y="894556"/>
            <a:ext cx="3973048" cy="4822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1" name="Rectangle 39"/>
          <p:cNvSpPr>
            <a:spLocks noChangeArrowheads="1"/>
          </p:cNvSpPr>
          <p:nvPr/>
        </p:nvSpPr>
        <p:spPr bwMode="auto">
          <a:xfrm>
            <a:off x="3526946" y="0"/>
            <a:ext cx="323787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smtClean="0">
                <a:solidFill>
                  <a:srgbClr val="FFFF00"/>
                </a:solidFill>
              </a:rPr>
              <a:t>VVPAT–Rear </a:t>
            </a:r>
            <a:r>
              <a:rPr lang="en-US" sz="2800" dirty="0">
                <a:solidFill>
                  <a:srgbClr val="FFFF00"/>
                </a:solidFill>
              </a:rPr>
              <a:t>View</a:t>
            </a:r>
          </a:p>
        </p:txBody>
      </p:sp>
      <p:sp>
        <p:nvSpPr>
          <p:cNvPr id="2063" name="AutoShape 49"/>
          <p:cNvSpPr>
            <a:spLocks noChangeArrowheads="1"/>
          </p:cNvSpPr>
          <p:nvPr/>
        </p:nvSpPr>
        <p:spPr bwMode="auto">
          <a:xfrm>
            <a:off x="750544" y="4671082"/>
            <a:ext cx="3576638" cy="104616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dirty="0">
                <a:solidFill>
                  <a:srgbClr val="FFFF00"/>
                </a:solidFill>
              </a:rPr>
              <a:t>Keep know </a:t>
            </a:r>
            <a:r>
              <a:rPr lang="en-US" dirty="0" smtClean="0">
                <a:solidFill>
                  <a:srgbClr val="FFFF00"/>
                </a:solidFill>
              </a:rPr>
              <a:t>horizontal while</a:t>
            </a:r>
          </a:p>
          <a:p>
            <a:pPr>
              <a:spcBef>
                <a:spcPct val="0"/>
              </a:spcBef>
            </a:pPr>
            <a:r>
              <a:rPr lang="en-US" dirty="0" smtClean="0">
                <a:solidFill>
                  <a:srgbClr val="FFFF00"/>
                </a:solidFill>
              </a:rPr>
              <a:t> transporting  </a:t>
            </a:r>
            <a:r>
              <a:rPr lang="en-US" dirty="0">
                <a:solidFill>
                  <a:srgbClr val="FFFF00"/>
                </a:solidFill>
              </a:rPr>
              <a:t>VVPAT</a:t>
            </a:r>
          </a:p>
        </p:txBody>
      </p:sp>
      <p:sp>
        <p:nvSpPr>
          <p:cNvPr id="2061" name="AutoShape 46"/>
          <p:cNvSpPr>
            <a:spLocks noChangeArrowheads="1"/>
          </p:cNvSpPr>
          <p:nvPr/>
        </p:nvSpPr>
        <p:spPr bwMode="auto">
          <a:xfrm>
            <a:off x="719137" y="3713956"/>
            <a:ext cx="3576638" cy="78263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spcBef>
                <a:spcPct val="0"/>
              </a:spcBef>
            </a:pPr>
            <a:r>
              <a:rPr lang="en-US" dirty="0" smtClean="0">
                <a:solidFill>
                  <a:srgbClr val="FFFF00"/>
                </a:solidFill>
              </a:rPr>
              <a:t>Keep know vertical while using VVPAT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24" name="AutoShape 46"/>
          <p:cNvSpPr>
            <a:spLocks noChangeArrowheads="1"/>
          </p:cNvSpPr>
          <p:nvPr/>
        </p:nvSpPr>
        <p:spPr bwMode="auto">
          <a:xfrm>
            <a:off x="719137" y="3084563"/>
            <a:ext cx="3570195" cy="442674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spcBef>
                <a:spcPct val="0"/>
              </a:spcBef>
            </a:pPr>
            <a:r>
              <a:rPr lang="en-US" dirty="0" smtClean="0">
                <a:solidFill>
                  <a:srgbClr val="FFFF00"/>
                </a:solidFill>
              </a:rPr>
              <a:t>Lock-Unlock Knob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25" name="Line 47"/>
          <p:cNvSpPr>
            <a:spLocks noChangeShapeType="1"/>
          </p:cNvSpPr>
          <p:nvPr/>
        </p:nvSpPr>
        <p:spPr bwMode="auto">
          <a:xfrm flipV="1">
            <a:off x="4325221" y="3320398"/>
            <a:ext cx="2732275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13" name="AutoShape 46"/>
          <p:cNvSpPr>
            <a:spLocks noChangeArrowheads="1"/>
          </p:cNvSpPr>
          <p:nvPr/>
        </p:nvSpPr>
        <p:spPr bwMode="auto">
          <a:xfrm>
            <a:off x="5536516" y="5999956"/>
            <a:ext cx="3973048" cy="442674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spcBef>
                <a:spcPct val="0"/>
              </a:spcBef>
            </a:pPr>
            <a:r>
              <a:rPr lang="en-US" dirty="0" smtClean="0">
                <a:solidFill>
                  <a:srgbClr val="FFFF00"/>
                </a:solidFill>
              </a:rPr>
              <a:t>Stickers for Indication 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4" name="Line 47"/>
          <p:cNvSpPr>
            <a:spLocks noChangeShapeType="1"/>
          </p:cNvSpPr>
          <p:nvPr/>
        </p:nvSpPr>
        <p:spPr bwMode="auto">
          <a:xfrm flipH="1" flipV="1">
            <a:off x="6891337" y="3713956"/>
            <a:ext cx="0" cy="22860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15" name="Line 47"/>
          <p:cNvSpPr>
            <a:spLocks noChangeShapeType="1"/>
          </p:cNvSpPr>
          <p:nvPr/>
        </p:nvSpPr>
        <p:spPr bwMode="auto">
          <a:xfrm flipH="1" flipV="1">
            <a:off x="7881937" y="3713956"/>
            <a:ext cx="0" cy="22860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RAVI\Desktop\VVPAT PICS M3\DSC_4476 cop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2598" y="1364258"/>
            <a:ext cx="4301939" cy="3721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RAVI\Desktop\VVPAT PICS M3\DSC_455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964" y="1364258"/>
            <a:ext cx="3746373" cy="3721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987" name="Rectangle 34"/>
          <p:cNvSpPr>
            <a:spLocks noChangeArrowheads="1"/>
          </p:cNvSpPr>
          <p:nvPr/>
        </p:nvSpPr>
        <p:spPr bwMode="auto">
          <a:xfrm>
            <a:off x="1676788" y="66536"/>
            <a:ext cx="715728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sz="2800" dirty="0" smtClean="0">
                <a:solidFill>
                  <a:srgbClr val="FFFF00"/>
                </a:solidFill>
              </a:rPr>
              <a:t>VVPAT – Opening of Paper Compartment</a:t>
            </a:r>
            <a:endParaRPr lang="en-US" sz="2800" dirty="0">
              <a:solidFill>
                <a:srgbClr val="FFFF00"/>
              </a:solidFill>
            </a:endParaRPr>
          </a:p>
        </p:txBody>
      </p:sp>
      <p:grpSp>
        <p:nvGrpSpPr>
          <p:cNvPr id="2" name="Group 41"/>
          <p:cNvGrpSpPr>
            <a:grpSpLocks/>
          </p:cNvGrpSpPr>
          <p:nvPr/>
        </p:nvGrpSpPr>
        <p:grpSpPr bwMode="auto">
          <a:xfrm>
            <a:off x="6243328" y="3225054"/>
            <a:ext cx="2819400" cy="2927351"/>
            <a:chOff x="4391" y="-143"/>
            <a:chExt cx="1776" cy="1844"/>
          </a:xfrm>
        </p:grpSpPr>
        <p:sp>
          <p:nvSpPr>
            <p:cNvPr id="42000" name="AutoShape 22"/>
            <p:cNvSpPr>
              <a:spLocks noChangeArrowheads="1"/>
            </p:cNvSpPr>
            <p:nvPr/>
          </p:nvSpPr>
          <p:spPr bwMode="auto">
            <a:xfrm>
              <a:off x="4391" y="1262"/>
              <a:ext cx="1776" cy="439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0"/>
                </a:spcBef>
              </a:pPr>
              <a:r>
                <a:rPr lang="en-US" sz="1800" dirty="0" smtClean="0">
                  <a:solidFill>
                    <a:srgbClr val="FFFF00"/>
                  </a:solidFill>
                </a:rPr>
                <a:t>Paper Compartment </a:t>
              </a:r>
            </a:p>
            <a:p>
              <a:pPr>
                <a:spcBef>
                  <a:spcPct val="0"/>
                </a:spcBef>
              </a:pPr>
              <a:r>
                <a:rPr lang="en-US" sz="1800" dirty="0" smtClean="0">
                  <a:solidFill>
                    <a:srgbClr val="FFFF00"/>
                  </a:solidFill>
                </a:rPr>
                <a:t>after opening</a:t>
              </a:r>
              <a:endParaRPr lang="en-US" sz="1800" dirty="0">
                <a:solidFill>
                  <a:srgbClr val="FFFF00"/>
                </a:solidFill>
              </a:endParaRPr>
            </a:p>
          </p:txBody>
        </p:sp>
        <p:sp>
          <p:nvSpPr>
            <p:cNvPr id="42001" name="Line 25"/>
            <p:cNvSpPr>
              <a:spLocks noChangeShapeType="1"/>
            </p:cNvSpPr>
            <p:nvPr/>
          </p:nvSpPr>
          <p:spPr bwMode="auto">
            <a:xfrm flipH="1" flipV="1">
              <a:off x="5279" y="-143"/>
              <a:ext cx="0" cy="1399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5" name="Group 43"/>
          <p:cNvGrpSpPr>
            <a:grpSpLocks/>
          </p:cNvGrpSpPr>
          <p:nvPr/>
        </p:nvGrpSpPr>
        <p:grpSpPr bwMode="auto">
          <a:xfrm>
            <a:off x="1023937" y="3225006"/>
            <a:ext cx="2819400" cy="2927350"/>
            <a:chOff x="468" y="2056"/>
            <a:chExt cx="1776" cy="1844"/>
          </a:xfrm>
        </p:grpSpPr>
        <p:sp>
          <p:nvSpPr>
            <p:cNvPr id="41994" name="Line 39"/>
            <p:cNvSpPr>
              <a:spLocks noChangeShapeType="1"/>
            </p:cNvSpPr>
            <p:nvPr/>
          </p:nvSpPr>
          <p:spPr bwMode="auto">
            <a:xfrm flipV="1">
              <a:off x="1284" y="2056"/>
              <a:ext cx="0" cy="1399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995" name="AutoShape 21"/>
            <p:cNvSpPr>
              <a:spLocks noChangeArrowheads="1"/>
            </p:cNvSpPr>
            <p:nvPr/>
          </p:nvSpPr>
          <p:spPr bwMode="auto">
            <a:xfrm>
              <a:off x="468" y="3461"/>
              <a:ext cx="1776" cy="439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0"/>
                </a:spcBef>
              </a:pPr>
              <a:r>
                <a:rPr lang="en-US" sz="1800" dirty="0" smtClean="0">
                  <a:solidFill>
                    <a:srgbClr val="FFFF00"/>
                  </a:solidFill>
                </a:rPr>
                <a:t>Lift  side Latch to </a:t>
              </a:r>
            </a:p>
            <a:p>
              <a:pPr>
                <a:spcBef>
                  <a:spcPct val="0"/>
                </a:spcBef>
              </a:pPr>
              <a:r>
                <a:rPr lang="en-US" sz="1800" dirty="0" smtClean="0">
                  <a:solidFill>
                    <a:srgbClr val="FFFF00"/>
                  </a:solidFill>
                </a:rPr>
                <a:t>open Compartment</a:t>
              </a:r>
              <a:endParaRPr lang="en-US" sz="1800" dirty="0">
                <a:solidFill>
                  <a:srgbClr val="FFFF00"/>
                </a:solidFill>
              </a:endParaRPr>
            </a:p>
          </p:txBody>
        </p:sp>
      </p:grp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RAVI\Desktop\VVPAT PICS M3\DSC_4540 cop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7137" y="1744058"/>
            <a:ext cx="2667000" cy="2775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RAVI\Desktop\VVPAT PICS M3\DSC_4544 cop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199" y="1744058"/>
            <a:ext cx="2843459" cy="2775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RAVI\Desktop\VVPAT PICS M3\DSC_4537 copy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7" y="1744058"/>
            <a:ext cx="2898775" cy="2775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887" name="Text Box 23"/>
          <p:cNvSpPr txBox="1">
            <a:spLocks noChangeArrowheads="1"/>
          </p:cNvSpPr>
          <p:nvPr/>
        </p:nvSpPr>
        <p:spPr bwMode="auto">
          <a:xfrm>
            <a:off x="990600" y="838200"/>
            <a:ext cx="9124950" cy="519113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dirty="0" smtClean="0">
                <a:solidFill>
                  <a:srgbClr val="FFFF99"/>
                </a:solidFill>
              </a:rPr>
              <a:t>Loading of Paper Rolls</a:t>
            </a:r>
            <a:endParaRPr lang="en-US" sz="2800" dirty="0">
              <a:solidFill>
                <a:srgbClr val="FFFF99"/>
              </a:solidFill>
            </a:endParaRPr>
          </a:p>
        </p:txBody>
      </p:sp>
      <p:sp>
        <p:nvSpPr>
          <p:cNvPr id="4102" name="Rectangle 38"/>
          <p:cNvSpPr>
            <a:spLocks noChangeArrowheads="1"/>
          </p:cNvSpPr>
          <p:nvPr/>
        </p:nvSpPr>
        <p:spPr bwMode="auto">
          <a:xfrm>
            <a:off x="4477540" y="0"/>
            <a:ext cx="132715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sz="2800" dirty="0" smtClean="0">
                <a:solidFill>
                  <a:srgbClr val="FFFF00"/>
                </a:solidFill>
              </a:rPr>
              <a:t>VVPAT</a:t>
            </a:r>
            <a:endParaRPr lang="en-US" sz="2800" dirty="0">
              <a:solidFill>
                <a:srgbClr val="FFFF00"/>
              </a:solidFill>
            </a:endParaRPr>
          </a:p>
        </p:txBody>
      </p:sp>
      <p:grpSp>
        <p:nvGrpSpPr>
          <p:cNvPr id="2" name="Group 62"/>
          <p:cNvGrpSpPr>
            <a:grpSpLocks/>
          </p:cNvGrpSpPr>
          <p:nvPr/>
        </p:nvGrpSpPr>
        <p:grpSpPr bwMode="auto">
          <a:xfrm>
            <a:off x="414337" y="4094957"/>
            <a:ext cx="2362200" cy="2078038"/>
            <a:chOff x="240" y="2160"/>
            <a:chExt cx="1488" cy="1309"/>
          </a:xfrm>
        </p:grpSpPr>
        <p:sp>
          <p:nvSpPr>
            <p:cNvPr id="4123" name="AutoShape 25"/>
            <p:cNvSpPr>
              <a:spLocks noChangeArrowheads="1"/>
            </p:cNvSpPr>
            <p:nvPr/>
          </p:nvSpPr>
          <p:spPr bwMode="auto">
            <a:xfrm>
              <a:off x="240" y="2797"/>
              <a:ext cx="1488" cy="672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0"/>
                </a:spcBef>
              </a:pPr>
              <a:r>
                <a:rPr lang="en-US" sz="1800" dirty="0" smtClean="0">
                  <a:solidFill>
                    <a:srgbClr val="FFFF00"/>
                  </a:solidFill>
                </a:rPr>
                <a:t>Insert spindle into </a:t>
              </a:r>
            </a:p>
            <a:p>
              <a:pPr>
                <a:spcBef>
                  <a:spcPct val="0"/>
                </a:spcBef>
              </a:pPr>
              <a:r>
                <a:rPr lang="en-US" sz="1800" dirty="0" smtClean="0">
                  <a:solidFill>
                    <a:srgbClr val="FFFF00"/>
                  </a:solidFill>
                </a:rPr>
                <a:t>Paper Roll</a:t>
              </a:r>
              <a:endParaRPr lang="en-US" sz="1800" dirty="0">
                <a:solidFill>
                  <a:srgbClr val="FFFF00"/>
                </a:solidFill>
              </a:endParaRPr>
            </a:p>
          </p:txBody>
        </p:sp>
        <p:sp>
          <p:nvSpPr>
            <p:cNvPr id="4124" name="Line 26"/>
            <p:cNvSpPr>
              <a:spLocks noChangeShapeType="1"/>
            </p:cNvSpPr>
            <p:nvPr/>
          </p:nvSpPr>
          <p:spPr bwMode="auto">
            <a:xfrm flipV="1">
              <a:off x="981" y="2160"/>
              <a:ext cx="0" cy="637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3" name="Group 61"/>
          <p:cNvGrpSpPr>
            <a:grpSpLocks/>
          </p:cNvGrpSpPr>
          <p:nvPr/>
        </p:nvGrpSpPr>
        <p:grpSpPr bwMode="auto">
          <a:xfrm>
            <a:off x="3124200" y="3713163"/>
            <a:ext cx="3810000" cy="2459038"/>
            <a:chOff x="1968" y="2339"/>
            <a:chExt cx="2400" cy="1549"/>
          </a:xfrm>
        </p:grpSpPr>
        <p:sp>
          <p:nvSpPr>
            <p:cNvPr id="4120" name="Line 28"/>
            <p:cNvSpPr>
              <a:spLocks noChangeShapeType="1"/>
            </p:cNvSpPr>
            <p:nvPr/>
          </p:nvSpPr>
          <p:spPr bwMode="auto">
            <a:xfrm flipV="1">
              <a:off x="3332" y="2339"/>
              <a:ext cx="1" cy="877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21" name="AutoShape 27"/>
            <p:cNvSpPr>
              <a:spLocks noChangeArrowheads="1"/>
            </p:cNvSpPr>
            <p:nvPr/>
          </p:nvSpPr>
          <p:spPr bwMode="auto">
            <a:xfrm>
              <a:off x="1968" y="3216"/>
              <a:ext cx="2400" cy="672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pPr>
                <a:spcBef>
                  <a:spcPct val="0"/>
                </a:spcBef>
              </a:pPr>
              <a:r>
                <a:rPr lang="en-US" sz="1800" dirty="0">
                  <a:solidFill>
                    <a:srgbClr val="FFFF00"/>
                  </a:solidFill>
                </a:rPr>
                <a:t>Press down </a:t>
              </a:r>
              <a:r>
                <a:rPr lang="en-US" sz="1800" dirty="0" smtClean="0">
                  <a:solidFill>
                    <a:srgbClr val="FFFF00"/>
                  </a:solidFill>
                </a:rPr>
                <a:t>Paper Roll into space provided</a:t>
              </a:r>
              <a:endParaRPr lang="en-US" sz="1800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5" name="Group 37"/>
          <p:cNvGrpSpPr>
            <a:grpSpLocks/>
          </p:cNvGrpSpPr>
          <p:nvPr/>
        </p:nvGrpSpPr>
        <p:grpSpPr bwMode="auto">
          <a:xfrm>
            <a:off x="7118725" y="3347909"/>
            <a:ext cx="2439988" cy="2824292"/>
            <a:chOff x="4462" y="2035"/>
            <a:chExt cx="1537" cy="1525"/>
          </a:xfrm>
        </p:grpSpPr>
        <p:sp>
          <p:nvSpPr>
            <p:cNvPr id="4115" name="AutoShape 32"/>
            <p:cNvSpPr>
              <a:spLocks noChangeArrowheads="1"/>
            </p:cNvSpPr>
            <p:nvPr/>
          </p:nvSpPr>
          <p:spPr bwMode="auto">
            <a:xfrm>
              <a:off x="4462" y="2984"/>
              <a:ext cx="1537" cy="576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0"/>
                </a:spcBef>
              </a:pPr>
              <a:r>
                <a:rPr lang="en-US" sz="1800" dirty="0" smtClean="0">
                  <a:solidFill>
                    <a:srgbClr val="FFFF00"/>
                  </a:solidFill>
                </a:rPr>
                <a:t>Insert Paper into </a:t>
              </a:r>
            </a:p>
            <a:p>
              <a:pPr>
                <a:spcBef>
                  <a:spcPct val="0"/>
                </a:spcBef>
              </a:pPr>
              <a:r>
                <a:rPr lang="en-US" sz="1800" dirty="0" smtClean="0">
                  <a:solidFill>
                    <a:srgbClr val="FFFF00"/>
                  </a:solidFill>
                </a:rPr>
                <a:t>Paper Guide</a:t>
              </a:r>
              <a:endParaRPr lang="en-US" sz="1800" dirty="0">
                <a:solidFill>
                  <a:srgbClr val="FFFF00"/>
                </a:solidFill>
              </a:endParaRPr>
            </a:p>
          </p:txBody>
        </p:sp>
        <p:sp>
          <p:nvSpPr>
            <p:cNvPr id="4116" name="Line 33"/>
            <p:cNvSpPr>
              <a:spLocks noChangeShapeType="1"/>
            </p:cNvSpPr>
            <p:nvPr/>
          </p:nvSpPr>
          <p:spPr bwMode="auto">
            <a:xfrm flipH="1" flipV="1">
              <a:off x="5155" y="2035"/>
              <a:ext cx="24" cy="968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dirty="0"/>
            </a:p>
          </p:txBody>
        </p:sp>
      </p:grp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RAVI\Desktop\VVPAT CAMERA  photos\WP_20180509_059 cro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335" y="1199357"/>
            <a:ext cx="3755607" cy="2342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71525" y="9525"/>
            <a:ext cx="8734425" cy="6000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3200" dirty="0" smtClean="0">
                <a:solidFill>
                  <a:srgbClr val="FFFF00"/>
                </a:solidFill>
              </a:rPr>
              <a:t>VVPAT Connection</a:t>
            </a:r>
            <a:endParaRPr lang="en-US" sz="3200" dirty="0">
              <a:solidFill>
                <a:srgbClr val="FFFF00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9737" y="1199357"/>
            <a:ext cx="4133850" cy="2342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06" y="4475956"/>
            <a:ext cx="3914775" cy="206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AutoShape 43"/>
          <p:cNvSpPr>
            <a:spLocks noChangeArrowheads="1"/>
          </p:cNvSpPr>
          <p:nvPr/>
        </p:nvSpPr>
        <p:spPr bwMode="auto">
          <a:xfrm>
            <a:off x="111092" y="3765661"/>
            <a:ext cx="4800600" cy="40862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spcBef>
                <a:spcPct val="0"/>
              </a:spcBef>
            </a:pPr>
            <a:r>
              <a:rPr lang="en-IN" sz="1800" dirty="0">
                <a:solidFill>
                  <a:srgbClr val="FFFF00"/>
                </a:solidFill>
              </a:rPr>
              <a:t>Open connector compartment of VVPAT</a:t>
            </a:r>
            <a:endParaRPr lang="en-US" sz="1800" dirty="0">
              <a:solidFill>
                <a:srgbClr val="FFFF00"/>
              </a:solidFill>
            </a:endParaRPr>
          </a:p>
        </p:txBody>
      </p:sp>
      <p:cxnSp>
        <p:nvCxnSpPr>
          <p:cNvPr id="12" name="Straight Arrow Connector 11"/>
          <p:cNvCxnSpPr>
            <a:stCxn id="11" idx="0"/>
          </p:cNvCxnSpPr>
          <p:nvPr/>
        </p:nvCxnSpPr>
        <p:spPr bwMode="auto">
          <a:xfrm flipV="1">
            <a:off x="2511392" y="2799556"/>
            <a:ext cx="0" cy="966105"/>
          </a:xfrm>
          <a:prstGeom prst="straightConnector1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5" name="AutoShape 43"/>
          <p:cNvSpPr>
            <a:spLocks noChangeArrowheads="1"/>
          </p:cNvSpPr>
          <p:nvPr/>
        </p:nvSpPr>
        <p:spPr bwMode="auto">
          <a:xfrm>
            <a:off x="5291137" y="3663506"/>
            <a:ext cx="4800600" cy="1021556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spcBef>
                <a:spcPct val="0"/>
              </a:spcBef>
            </a:pPr>
            <a:r>
              <a:rPr lang="en-IN" sz="1800" dirty="0">
                <a:solidFill>
                  <a:srgbClr val="FFFF00"/>
                </a:solidFill>
              </a:rPr>
              <a:t>Connect cable from Ballot Unit to BU Interface connector matching the coloured latches (red/black connector) </a:t>
            </a:r>
            <a:endParaRPr lang="en-US" sz="1800" dirty="0">
              <a:solidFill>
                <a:srgbClr val="FFFF00"/>
              </a:solidFill>
            </a:endParaRPr>
          </a:p>
        </p:txBody>
      </p:sp>
      <p:sp>
        <p:nvSpPr>
          <p:cNvPr id="16" name="AutoShape 43"/>
          <p:cNvSpPr>
            <a:spLocks noChangeArrowheads="1"/>
          </p:cNvSpPr>
          <p:nvPr/>
        </p:nvSpPr>
        <p:spPr bwMode="auto">
          <a:xfrm>
            <a:off x="5316698" y="4998640"/>
            <a:ext cx="4800600" cy="1021556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spcBef>
                <a:spcPct val="0"/>
              </a:spcBef>
            </a:pPr>
            <a:r>
              <a:rPr lang="en-IN" sz="1800" dirty="0">
                <a:solidFill>
                  <a:srgbClr val="FFFF00"/>
                </a:solidFill>
              </a:rPr>
              <a:t>Connect VVPAT cable to BU interface connector of Control Unit matching the coloured latches (red/black connector) </a:t>
            </a:r>
            <a:endParaRPr lang="en-US" sz="1800" dirty="0">
              <a:solidFill>
                <a:srgbClr val="FFFF00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 bwMode="auto">
          <a:xfrm flipV="1">
            <a:off x="8110537" y="3001464"/>
            <a:ext cx="0" cy="662042"/>
          </a:xfrm>
          <a:prstGeom prst="straightConnector1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" name="Straight Arrow Connector 19"/>
          <p:cNvCxnSpPr/>
          <p:nvPr/>
        </p:nvCxnSpPr>
        <p:spPr bwMode="auto">
          <a:xfrm flipH="1" flipV="1">
            <a:off x="2928937" y="5509417"/>
            <a:ext cx="2387761" cy="1"/>
          </a:xfrm>
          <a:prstGeom prst="straightConnector1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776011896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92" name="Rectangle 1028"/>
          <p:cNvSpPr>
            <a:spLocks noChangeArrowheads="1"/>
          </p:cNvSpPr>
          <p:nvPr/>
        </p:nvSpPr>
        <p:spPr bwMode="auto">
          <a:xfrm>
            <a:off x="1533525" y="914400"/>
            <a:ext cx="7839075" cy="531813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91437" tIns="45719" rIns="91437" bIns="45719" anchor="ctr"/>
          <a:lstStyle/>
          <a:p>
            <a:pPr>
              <a:spcBef>
                <a:spcPct val="0"/>
              </a:spcBef>
              <a:defRPr/>
            </a:pPr>
            <a:r>
              <a:rPr lang="en-US" sz="2800" dirty="0" smtClean="0">
                <a:solidFill>
                  <a:srgbClr val="FFFF99"/>
                </a:solidFill>
              </a:rPr>
              <a:t>VVPAT setup with CU and BU</a:t>
            </a:r>
            <a:endParaRPr lang="en-US" sz="2800" dirty="0">
              <a:solidFill>
                <a:srgbClr val="FFFF99"/>
              </a:solidFill>
            </a:endParaRPr>
          </a:p>
        </p:txBody>
      </p:sp>
      <p:sp>
        <p:nvSpPr>
          <p:cNvPr id="6149" name="Rectangle 1038"/>
          <p:cNvSpPr>
            <a:spLocks noChangeArrowheads="1"/>
          </p:cNvSpPr>
          <p:nvPr/>
        </p:nvSpPr>
        <p:spPr bwMode="auto">
          <a:xfrm>
            <a:off x="4474365" y="66536"/>
            <a:ext cx="132715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sz="2800" dirty="0" smtClean="0">
                <a:solidFill>
                  <a:srgbClr val="FFFF00"/>
                </a:solidFill>
              </a:rPr>
              <a:t>VVPAT</a:t>
            </a:r>
            <a:endParaRPr lang="en-US" sz="2800" dirty="0">
              <a:solidFill>
                <a:srgbClr val="FFFF00"/>
              </a:solidFill>
            </a:endParaRPr>
          </a:p>
        </p:txBody>
      </p:sp>
      <p:pic>
        <p:nvPicPr>
          <p:cNvPr id="5122" name="Picture 2" descr="C:\Users\RAVI\Desktop\VVPAT PICS M3\DSC_463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337" y="1732756"/>
            <a:ext cx="8976359" cy="4080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WordArt 2" descr="Cork"/>
          <p:cNvSpPr>
            <a:spLocks noChangeArrowheads="1" noChangeShapeType="1" noTextEdit="1"/>
          </p:cNvSpPr>
          <p:nvPr/>
        </p:nvSpPr>
        <p:spPr bwMode="auto">
          <a:xfrm>
            <a:off x="2433170" y="6029325"/>
            <a:ext cx="3449638" cy="463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r>
              <a:rPr lang="en-US" sz="3600" kern="10" dirty="0">
                <a:ln w="9525"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latin typeface="Arial Black"/>
              </a:rPr>
              <a:t>THANK YOU</a:t>
            </a:r>
          </a:p>
        </p:txBody>
      </p:sp>
      <p:sp>
        <p:nvSpPr>
          <p:cNvPr id="84995" name="Rectangle 3"/>
          <p:cNvSpPr>
            <a:spLocks noChangeArrowheads="1"/>
          </p:cNvSpPr>
          <p:nvPr/>
        </p:nvSpPr>
        <p:spPr bwMode="auto">
          <a:xfrm>
            <a:off x="771525" y="0"/>
            <a:ext cx="950595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993775">
              <a:spcBef>
                <a:spcPct val="0"/>
              </a:spcBef>
            </a:pPr>
            <a:r>
              <a:rPr lang="en-US" sz="3200" dirty="0" smtClean="0">
                <a:solidFill>
                  <a:srgbClr val="FFFF00"/>
                </a:solidFill>
              </a:rPr>
              <a:t>VVPAT</a:t>
            </a:r>
            <a:endParaRPr lang="en-US" sz="3200" dirty="0">
              <a:solidFill>
                <a:srgbClr val="FFFF00"/>
              </a:solidFill>
            </a:endParaRPr>
          </a:p>
        </p:txBody>
      </p:sp>
      <p:pic>
        <p:nvPicPr>
          <p:cNvPr id="84996" name="Picture 6" descr="C:\BELLogos\bel5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7400" y="762000"/>
            <a:ext cx="3733800" cy="7556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357383" name="AutoShape 7"/>
          <p:cNvSpPr>
            <a:spLocks noChangeArrowheads="1"/>
          </p:cNvSpPr>
          <p:nvPr/>
        </p:nvSpPr>
        <p:spPr bwMode="auto">
          <a:xfrm>
            <a:off x="7196137" y="6023888"/>
            <a:ext cx="2801938" cy="442674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hangingPunct="0">
              <a:spcBef>
                <a:spcPct val="0"/>
              </a:spcBef>
              <a:defRPr/>
            </a:pPr>
            <a:r>
              <a:rPr lang="en-US" dirty="0" smtClean="0">
                <a:solidFill>
                  <a:srgbClr val="FFFF00"/>
                </a:solidFill>
              </a:rPr>
              <a:t>www.bel-india.in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2050" name="Picture 2" descr="C:\Users\RAVI\Desktop\VVPAT PICS M3\DSC_463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" y="1961356"/>
            <a:ext cx="8634412" cy="3449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rand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6"/>
          <p:cNvSpPr>
            <a:spLocks noChangeArrowheads="1"/>
          </p:cNvSpPr>
          <p:nvPr/>
        </p:nvSpPr>
        <p:spPr bwMode="auto">
          <a:xfrm>
            <a:off x="4563264" y="0"/>
            <a:ext cx="132715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sz="2800" dirty="0" smtClean="0">
                <a:solidFill>
                  <a:srgbClr val="FFFF00"/>
                </a:solidFill>
              </a:rPr>
              <a:t>VVPAT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2065" name="AutoShape 17"/>
          <p:cNvSpPr>
            <a:spLocks noChangeArrowheads="1"/>
          </p:cNvSpPr>
          <p:nvPr/>
        </p:nvSpPr>
        <p:spPr bwMode="auto">
          <a:xfrm>
            <a:off x="719137" y="4457477"/>
            <a:ext cx="8769350" cy="2152079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noFill/>
            <a:round/>
            <a:headEnd/>
            <a:tailEnd/>
          </a:ln>
          <a:effectLst>
            <a:outerShdw dist="107763" dir="18900000" algn="ctr" rotWithShape="0">
              <a:schemeClr val="bg2"/>
            </a:outerShdw>
          </a:effectLst>
        </p:spPr>
        <p:txBody>
          <a:bodyPr anchor="ctr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Features of</a:t>
            </a:r>
            <a:endParaRPr lang="en-US" sz="28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130000"/>
              </a:lnSpc>
              <a:defRPr/>
            </a:pPr>
            <a:r>
              <a:rPr lang="en-US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M3 </a:t>
            </a:r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VOTER VERIFIABLE PAPER AUDIT TRAIL</a:t>
            </a:r>
          </a:p>
          <a:p>
            <a:pPr>
              <a:lnSpc>
                <a:spcPct val="130000"/>
              </a:lnSpc>
              <a:defRPr/>
            </a:pPr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(VVPAT - M3)</a:t>
            </a:r>
          </a:p>
        </p:txBody>
      </p:sp>
      <p:pic>
        <p:nvPicPr>
          <p:cNvPr id="1026" name="Picture 2" descr="C:\Users\RAVI\Desktop\VVPAT PICS M3\DSC_463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4501" y="742157"/>
            <a:ext cx="6464636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5" grpId="0" animBg="1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0" name="AutoShape 6"/>
          <p:cNvSpPr>
            <a:spLocks noChangeArrowheads="1"/>
          </p:cNvSpPr>
          <p:nvPr/>
        </p:nvSpPr>
        <p:spPr bwMode="auto">
          <a:xfrm>
            <a:off x="1676400" y="2667000"/>
            <a:ext cx="7162800" cy="11430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0"/>
              </a:spcBef>
              <a:defRPr/>
            </a:pPr>
            <a:r>
              <a:rPr lang="en-US" sz="3900" dirty="0" smtClean="0">
                <a:solidFill>
                  <a:srgbClr val="FFFF00"/>
                </a:solidFill>
              </a:rPr>
              <a:t>Features </a:t>
            </a:r>
            <a:r>
              <a:rPr lang="en-US" sz="3900" dirty="0">
                <a:solidFill>
                  <a:srgbClr val="FFFF00"/>
                </a:solidFill>
              </a:rPr>
              <a:t>of </a:t>
            </a:r>
            <a:r>
              <a:rPr lang="en-US" sz="3900" dirty="0" smtClean="0">
                <a:solidFill>
                  <a:srgbClr val="FFFF00"/>
                </a:solidFill>
              </a:rPr>
              <a:t>M3 VVPAT</a:t>
            </a:r>
            <a:endParaRPr lang="en-US" sz="3900" dirty="0">
              <a:solidFill>
                <a:srgbClr val="FFFF00"/>
              </a:solidFill>
            </a:endParaRPr>
          </a:p>
        </p:txBody>
      </p:sp>
      <p:sp>
        <p:nvSpPr>
          <p:cNvPr id="34819" name="Rectangle 7"/>
          <p:cNvSpPr>
            <a:spLocks noChangeArrowheads="1"/>
          </p:cNvSpPr>
          <p:nvPr/>
        </p:nvSpPr>
        <p:spPr bwMode="auto">
          <a:xfrm>
            <a:off x="4544528" y="0"/>
            <a:ext cx="14265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sz="2800" dirty="0" smtClean="0">
                <a:solidFill>
                  <a:srgbClr val="FFFF00"/>
                </a:solidFill>
              </a:rPr>
              <a:t> VVPAT</a:t>
            </a:r>
            <a:endParaRPr lang="en-US" sz="2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7"/>
          <p:cNvSpPr txBox="1">
            <a:spLocks noChangeArrowheads="1"/>
          </p:cNvSpPr>
          <p:nvPr/>
        </p:nvSpPr>
        <p:spPr bwMode="auto">
          <a:xfrm>
            <a:off x="2514600" y="0"/>
            <a:ext cx="5410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800" b="0" dirty="0">
              <a:solidFill>
                <a:schemeClr val="tx1"/>
              </a:solidFill>
            </a:endParaRPr>
          </a:p>
        </p:txBody>
      </p:sp>
      <p:sp>
        <p:nvSpPr>
          <p:cNvPr id="35843" name="Rectangle 8"/>
          <p:cNvSpPr>
            <a:spLocks noChangeArrowheads="1"/>
          </p:cNvSpPr>
          <p:nvPr/>
        </p:nvSpPr>
        <p:spPr bwMode="auto">
          <a:xfrm>
            <a:off x="3005137" y="66536"/>
            <a:ext cx="4114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US" sz="2800" dirty="0" smtClean="0">
                <a:solidFill>
                  <a:srgbClr val="FFFF00"/>
                </a:solidFill>
              </a:rPr>
              <a:t>VVPAT </a:t>
            </a:r>
            <a:r>
              <a:rPr lang="en-US" sz="2800" dirty="0">
                <a:solidFill>
                  <a:srgbClr val="FFFF00"/>
                </a:solidFill>
              </a:rPr>
              <a:t>- </a:t>
            </a:r>
            <a:r>
              <a:rPr lang="en-US" sz="2800" dirty="0" smtClean="0">
                <a:solidFill>
                  <a:srgbClr val="FFFF00"/>
                </a:solidFill>
              </a:rPr>
              <a:t>Introduction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35845" name="AutoShape 10"/>
          <p:cNvSpPr>
            <a:spLocks noChangeArrowheads="1"/>
          </p:cNvSpPr>
          <p:nvPr/>
        </p:nvSpPr>
        <p:spPr bwMode="auto">
          <a:xfrm>
            <a:off x="304800" y="818356"/>
            <a:ext cx="9677400" cy="57150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342900" indent="-342900" algn="l">
              <a:buFont typeface="Wingdings" pitchFamily="2" charset="2"/>
              <a:buChar char="Ø"/>
            </a:pPr>
            <a:endParaRPr lang="en-US" sz="2400" dirty="0" smtClean="0">
              <a:solidFill>
                <a:srgbClr val="0070C0"/>
              </a:solidFill>
            </a:endParaRPr>
          </a:p>
          <a:p>
            <a:pPr marL="342900" indent="-342900" algn="l">
              <a:buFont typeface="Wingdings" pitchFamily="2" charset="2"/>
              <a:buChar char="Ø"/>
            </a:pPr>
            <a:endParaRPr lang="en-US" sz="2400" dirty="0" smtClean="0">
              <a:solidFill>
                <a:srgbClr val="0070C0"/>
              </a:solidFill>
            </a:endParaRPr>
          </a:p>
          <a:p>
            <a:pPr marL="342900" indent="-342900" algn="l">
              <a:buFont typeface="Wingdings" pitchFamily="2" charset="2"/>
              <a:buChar char="Ø"/>
            </a:pPr>
            <a:r>
              <a:rPr lang="en-US" sz="2100" dirty="0" smtClean="0">
                <a:solidFill>
                  <a:srgbClr val="0070C0"/>
                </a:solidFill>
              </a:rPr>
              <a:t>The elections in India are currently held using EVMs and counting is based on the results obtained in the EVM.</a:t>
            </a:r>
          </a:p>
          <a:p>
            <a:pPr algn="l"/>
            <a:r>
              <a:rPr lang="en-US" sz="2100" dirty="0" smtClean="0">
                <a:solidFill>
                  <a:srgbClr val="0070C0"/>
                </a:solidFill>
              </a:rPr>
              <a:t> </a:t>
            </a:r>
          </a:p>
          <a:p>
            <a:pPr marL="342900" indent="-342900" algn="l">
              <a:buFont typeface="Wingdings" pitchFamily="2" charset="2"/>
              <a:buChar char="Ø"/>
            </a:pPr>
            <a:r>
              <a:rPr lang="en-US" sz="2100" dirty="0" smtClean="0">
                <a:solidFill>
                  <a:srgbClr val="0070C0"/>
                </a:solidFill>
              </a:rPr>
              <a:t>The purpose of the Voter Verifiable Paper Audit Trail (VVPAT) System is to print the selection of the voter on a slip for the voter to visually verify the vote cast.</a:t>
            </a:r>
          </a:p>
          <a:p>
            <a:pPr algn="l"/>
            <a:endParaRPr lang="en-US" sz="2100" dirty="0" smtClean="0">
              <a:solidFill>
                <a:srgbClr val="0070C0"/>
              </a:solidFill>
            </a:endParaRPr>
          </a:p>
          <a:p>
            <a:pPr marL="342900" indent="-342900" algn="l">
              <a:buFont typeface="Wingdings" pitchFamily="2" charset="2"/>
              <a:buChar char="Ø"/>
            </a:pPr>
            <a:r>
              <a:rPr lang="en-US" sz="2100" dirty="0" smtClean="0">
                <a:solidFill>
                  <a:srgbClr val="0070C0"/>
                </a:solidFill>
              </a:rPr>
              <a:t>Voter Verifiable Paper Audit Trail (VVPAT) system is a printer based accessory used in the set up of Electronic Voting Machine (EVM).</a:t>
            </a:r>
          </a:p>
          <a:p>
            <a:pPr algn="l"/>
            <a:r>
              <a:rPr lang="en-US" sz="2100" dirty="0" smtClean="0">
                <a:solidFill>
                  <a:srgbClr val="0070C0"/>
                </a:solidFill>
              </a:rPr>
              <a:t> </a:t>
            </a:r>
          </a:p>
          <a:p>
            <a:pPr marL="342900" indent="-342900" algn="l">
              <a:buFont typeface="Wingdings" pitchFamily="2" charset="2"/>
              <a:buChar char="Ø"/>
            </a:pPr>
            <a:r>
              <a:rPr lang="en-US" sz="2100" dirty="0" smtClean="0">
                <a:solidFill>
                  <a:srgbClr val="0070C0"/>
                </a:solidFill>
              </a:rPr>
              <a:t>The VVPAT system prints the voter’s franchise on a thermal paper ballot slip for voter verification when EVMs are used in elections as well as an audit trail.</a:t>
            </a:r>
          </a:p>
        </p:txBody>
      </p:sp>
      <p:sp>
        <p:nvSpPr>
          <p:cNvPr id="2" name="Rectangle 1"/>
          <p:cNvSpPr/>
          <p:nvPr/>
        </p:nvSpPr>
        <p:spPr>
          <a:xfrm>
            <a:off x="719137" y="966291"/>
            <a:ext cx="39637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eaLnBrk="0" hangingPunct="0"/>
            <a:r>
              <a:rPr lang="en-IN" sz="2400" dirty="0" smtClean="0">
                <a:solidFill>
                  <a:srgbClr val="00B050"/>
                </a:solidFill>
              </a:rPr>
              <a:t>Introduction of </a:t>
            </a:r>
            <a:r>
              <a:rPr lang="en-IN" sz="2400" dirty="0">
                <a:solidFill>
                  <a:srgbClr val="00B050"/>
                </a:solidFill>
              </a:rPr>
              <a:t>the VVPAT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7"/>
          <p:cNvSpPr txBox="1">
            <a:spLocks noChangeArrowheads="1"/>
          </p:cNvSpPr>
          <p:nvPr/>
        </p:nvSpPr>
        <p:spPr bwMode="auto">
          <a:xfrm>
            <a:off x="2514600" y="0"/>
            <a:ext cx="5410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800" b="0" dirty="0">
              <a:solidFill>
                <a:schemeClr val="tx1"/>
              </a:solidFill>
            </a:endParaRPr>
          </a:p>
        </p:txBody>
      </p:sp>
      <p:sp>
        <p:nvSpPr>
          <p:cNvPr id="35843" name="Rectangle 8"/>
          <p:cNvSpPr>
            <a:spLocks noChangeArrowheads="1"/>
          </p:cNvSpPr>
          <p:nvPr/>
        </p:nvSpPr>
        <p:spPr bwMode="auto">
          <a:xfrm>
            <a:off x="3485356" y="0"/>
            <a:ext cx="302736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sz="2800" dirty="0" smtClean="0">
                <a:solidFill>
                  <a:srgbClr val="FFFF00"/>
                </a:solidFill>
              </a:rPr>
              <a:t> VVPAT- </a:t>
            </a:r>
            <a:r>
              <a:rPr lang="en-US" sz="2800" dirty="0">
                <a:solidFill>
                  <a:srgbClr val="FFFF00"/>
                </a:solidFill>
              </a:rPr>
              <a:t>features</a:t>
            </a:r>
          </a:p>
        </p:txBody>
      </p:sp>
      <p:sp>
        <p:nvSpPr>
          <p:cNvPr id="35845" name="AutoShape 10"/>
          <p:cNvSpPr>
            <a:spLocks noChangeArrowheads="1"/>
          </p:cNvSpPr>
          <p:nvPr/>
        </p:nvSpPr>
        <p:spPr bwMode="auto">
          <a:xfrm>
            <a:off x="304800" y="665956"/>
            <a:ext cx="9677400" cy="59436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eaLnBrk="0" hangingPunct="0"/>
            <a:endParaRPr lang="en-IN" sz="2400" dirty="0" smtClean="0"/>
          </a:p>
          <a:p>
            <a:pPr algn="l" eaLnBrk="0" hangingPunct="0"/>
            <a:endParaRPr lang="en-IN" sz="2400" dirty="0" smtClean="0">
              <a:solidFill>
                <a:srgbClr val="00B050"/>
              </a:solidFill>
            </a:endParaRPr>
          </a:p>
          <a:p>
            <a:pPr algn="l" eaLnBrk="0" hangingPunct="0"/>
            <a:endParaRPr lang="en-IN" sz="2400" dirty="0">
              <a:solidFill>
                <a:srgbClr val="00B050"/>
              </a:solidFill>
            </a:endParaRPr>
          </a:p>
          <a:p>
            <a:pPr algn="l" eaLnBrk="0" hangingPunct="0"/>
            <a:r>
              <a:rPr lang="en-IN" sz="2400" dirty="0" smtClean="0">
                <a:solidFill>
                  <a:srgbClr val="00B050"/>
                </a:solidFill>
              </a:rPr>
              <a:t>  Special </a:t>
            </a:r>
            <a:r>
              <a:rPr lang="en-IN" sz="2400" dirty="0">
                <a:solidFill>
                  <a:srgbClr val="00B050"/>
                </a:solidFill>
              </a:rPr>
              <a:t>Features of the </a:t>
            </a:r>
            <a:r>
              <a:rPr lang="en-IN" sz="2400" dirty="0" smtClean="0">
                <a:solidFill>
                  <a:srgbClr val="00B050"/>
                </a:solidFill>
              </a:rPr>
              <a:t>VVPAT</a:t>
            </a:r>
          </a:p>
          <a:p>
            <a:pPr eaLnBrk="0" hangingPunct="0"/>
            <a:endParaRPr lang="en-US" sz="2400" dirty="0" smtClean="0"/>
          </a:p>
          <a:p>
            <a:pPr marL="342900" indent="-342900" algn="l">
              <a:buFont typeface="Wingdings" pitchFamily="2" charset="2"/>
              <a:buChar char="Ø"/>
            </a:pPr>
            <a:r>
              <a:rPr lang="en-US" sz="2200" dirty="0" smtClean="0">
                <a:solidFill>
                  <a:srgbClr val="0070C0"/>
                </a:solidFill>
              </a:rPr>
              <a:t>When </a:t>
            </a:r>
            <a:r>
              <a:rPr lang="en-US" sz="2200" dirty="0">
                <a:solidFill>
                  <a:srgbClr val="0070C0"/>
                </a:solidFill>
              </a:rPr>
              <a:t>the VVPAT system is used in combination with the EVM, it </a:t>
            </a:r>
            <a:r>
              <a:rPr lang="en-US" sz="2200" dirty="0" smtClean="0">
                <a:solidFill>
                  <a:srgbClr val="0070C0"/>
                </a:solidFill>
              </a:rPr>
              <a:t>provides verification </a:t>
            </a:r>
            <a:r>
              <a:rPr lang="en-US" sz="2200" dirty="0">
                <a:solidFill>
                  <a:srgbClr val="0070C0"/>
                </a:solidFill>
              </a:rPr>
              <a:t>to the voter by way of printing the cast vote on a thermal </a:t>
            </a:r>
            <a:r>
              <a:rPr lang="en-US" sz="2200" dirty="0" smtClean="0">
                <a:solidFill>
                  <a:srgbClr val="0070C0"/>
                </a:solidFill>
              </a:rPr>
              <a:t>paper ballot</a:t>
            </a:r>
            <a:r>
              <a:rPr lang="en-US" sz="2200" dirty="0">
                <a:solidFill>
                  <a:srgbClr val="0070C0"/>
                </a:solidFill>
              </a:rPr>
              <a:t> </a:t>
            </a:r>
            <a:r>
              <a:rPr lang="en-US" sz="2200" dirty="0" smtClean="0">
                <a:solidFill>
                  <a:srgbClr val="0070C0"/>
                </a:solidFill>
              </a:rPr>
              <a:t>slip.</a:t>
            </a:r>
          </a:p>
          <a:p>
            <a:pPr algn="l"/>
            <a:r>
              <a:rPr lang="en-US" sz="2200" dirty="0" smtClean="0">
                <a:solidFill>
                  <a:srgbClr val="0070C0"/>
                </a:solidFill>
              </a:rPr>
              <a:t> </a:t>
            </a:r>
          </a:p>
          <a:p>
            <a:pPr marL="342900" indent="-342900" algn="l">
              <a:buFont typeface="Wingdings" pitchFamily="2" charset="2"/>
              <a:buChar char="Ø"/>
            </a:pPr>
            <a:r>
              <a:rPr lang="en-US" sz="2200" dirty="0" smtClean="0">
                <a:solidFill>
                  <a:srgbClr val="0070C0"/>
                </a:solidFill>
              </a:rPr>
              <a:t>When </a:t>
            </a:r>
            <a:r>
              <a:rPr lang="en-US" sz="2200" dirty="0">
                <a:solidFill>
                  <a:srgbClr val="0070C0"/>
                </a:solidFill>
              </a:rPr>
              <a:t>the voter presses the button on the Ballot Unit (BU) to vote for </a:t>
            </a:r>
            <a:r>
              <a:rPr lang="en-US" sz="2200" dirty="0" smtClean="0">
                <a:solidFill>
                  <a:srgbClr val="0070C0"/>
                </a:solidFill>
              </a:rPr>
              <a:t>the candidate </a:t>
            </a:r>
            <a:r>
              <a:rPr lang="en-US" sz="2200" dirty="0">
                <a:solidFill>
                  <a:srgbClr val="0070C0"/>
                </a:solidFill>
              </a:rPr>
              <a:t>of his / her choice, the VVPAT system prints a ballot slip of </a:t>
            </a:r>
            <a:r>
              <a:rPr lang="en-US" sz="2200" dirty="0" smtClean="0">
                <a:solidFill>
                  <a:srgbClr val="0070C0"/>
                </a:solidFill>
              </a:rPr>
              <a:t>size 99 </a:t>
            </a:r>
            <a:r>
              <a:rPr lang="en-US" sz="2200" dirty="0">
                <a:solidFill>
                  <a:srgbClr val="0070C0"/>
                </a:solidFill>
              </a:rPr>
              <a:t>mm length</a:t>
            </a:r>
            <a:r>
              <a:rPr lang="en-US" sz="2200" dirty="0" smtClean="0">
                <a:solidFill>
                  <a:srgbClr val="0070C0"/>
                </a:solidFill>
              </a:rPr>
              <a:t>.</a:t>
            </a:r>
          </a:p>
          <a:p>
            <a:pPr algn="l"/>
            <a:endParaRPr lang="en-US" sz="2200" dirty="0" smtClean="0">
              <a:solidFill>
                <a:srgbClr val="0070C0"/>
              </a:solidFill>
            </a:endParaRPr>
          </a:p>
          <a:p>
            <a:pPr marL="342900" indent="-342900" algn="l">
              <a:buFont typeface="Wingdings" pitchFamily="2" charset="2"/>
              <a:buChar char="Ø"/>
            </a:pPr>
            <a:r>
              <a:rPr lang="en-US" sz="2200" dirty="0">
                <a:solidFill>
                  <a:srgbClr val="0070C0"/>
                </a:solidFill>
              </a:rPr>
              <a:t>The printed ballot slip is visible to the voter for a period of 7 seconds through </a:t>
            </a:r>
            <a:r>
              <a:rPr lang="en-US" sz="2200" dirty="0" smtClean="0">
                <a:solidFill>
                  <a:srgbClr val="0070C0"/>
                </a:solidFill>
              </a:rPr>
              <a:t>a screen </a:t>
            </a:r>
            <a:r>
              <a:rPr lang="en-US" sz="2200" dirty="0">
                <a:solidFill>
                  <a:srgbClr val="0070C0"/>
                </a:solidFill>
              </a:rPr>
              <a:t>window available on VVPAT. </a:t>
            </a:r>
            <a:endParaRPr lang="en-US" sz="2200" dirty="0" smtClean="0">
              <a:solidFill>
                <a:srgbClr val="0070C0"/>
              </a:solidFill>
            </a:endParaRPr>
          </a:p>
          <a:p>
            <a:pPr algn="l"/>
            <a:endParaRPr lang="en-US" sz="2200" dirty="0" smtClean="0">
              <a:solidFill>
                <a:srgbClr val="0070C0"/>
              </a:solidFill>
            </a:endParaRPr>
          </a:p>
          <a:p>
            <a:pPr marL="342900" indent="-342900" algn="l">
              <a:buFont typeface="Wingdings" pitchFamily="2" charset="2"/>
              <a:buChar char="Ø"/>
            </a:pPr>
            <a:r>
              <a:rPr lang="en-US" sz="2200" dirty="0" smtClean="0">
                <a:solidFill>
                  <a:srgbClr val="0070C0"/>
                </a:solidFill>
              </a:rPr>
              <a:t>The </a:t>
            </a:r>
            <a:r>
              <a:rPr lang="en-US" sz="2200" dirty="0">
                <a:solidFill>
                  <a:srgbClr val="0070C0"/>
                </a:solidFill>
              </a:rPr>
              <a:t>ballot slip is then cut by the VVPAT </a:t>
            </a:r>
            <a:r>
              <a:rPr lang="en-US" sz="2200" dirty="0" smtClean="0">
                <a:solidFill>
                  <a:srgbClr val="0070C0"/>
                </a:solidFill>
              </a:rPr>
              <a:t>unit and </a:t>
            </a:r>
            <a:r>
              <a:rPr lang="en-US" sz="2200" dirty="0">
                <a:solidFill>
                  <a:srgbClr val="0070C0"/>
                </a:solidFill>
              </a:rPr>
              <a:t>made to fall into the Ballot Slip compartment.</a:t>
            </a:r>
          </a:p>
          <a:p>
            <a:pPr algn="l" eaLnBrk="0" hangingPunct="0"/>
            <a:r>
              <a:rPr lang="en-IN" sz="2400" dirty="0"/>
              <a:t> </a:t>
            </a:r>
            <a:endParaRPr lang="en-US" sz="2400" dirty="0"/>
          </a:p>
          <a:p>
            <a:pPr eaLnBrk="0" hangingPunct="0"/>
            <a:r>
              <a:rPr lang="en-IN" sz="2400" dirty="0"/>
              <a:t> </a:t>
            </a:r>
            <a:endParaRPr lang="en-US" sz="2400" dirty="0"/>
          </a:p>
          <a:p>
            <a:pPr lvl="0" eaLnBrk="0" hangingPunct="0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10525819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7"/>
          <p:cNvSpPr txBox="1">
            <a:spLocks noChangeArrowheads="1"/>
          </p:cNvSpPr>
          <p:nvPr/>
        </p:nvSpPr>
        <p:spPr bwMode="auto">
          <a:xfrm>
            <a:off x="2514600" y="0"/>
            <a:ext cx="5410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800" b="0" dirty="0">
              <a:solidFill>
                <a:schemeClr val="tx1"/>
              </a:solidFill>
            </a:endParaRPr>
          </a:p>
        </p:txBody>
      </p:sp>
      <p:sp>
        <p:nvSpPr>
          <p:cNvPr id="35843" name="Rectangle 8"/>
          <p:cNvSpPr>
            <a:spLocks noChangeArrowheads="1"/>
          </p:cNvSpPr>
          <p:nvPr/>
        </p:nvSpPr>
        <p:spPr bwMode="auto">
          <a:xfrm>
            <a:off x="3485356" y="0"/>
            <a:ext cx="302736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sz="2800" dirty="0" smtClean="0">
                <a:solidFill>
                  <a:srgbClr val="FFFF00"/>
                </a:solidFill>
              </a:rPr>
              <a:t> VVPAT- </a:t>
            </a:r>
            <a:r>
              <a:rPr lang="en-US" sz="2800" dirty="0">
                <a:solidFill>
                  <a:srgbClr val="FFFF00"/>
                </a:solidFill>
              </a:rPr>
              <a:t>features</a:t>
            </a:r>
          </a:p>
        </p:txBody>
      </p:sp>
      <p:sp>
        <p:nvSpPr>
          <p:cNvPr id="35845" name="AutoShape 10"/>
          <p:cNvSpPr>
            <a:spLocks noChangeArrowheads="1"/>
          </p:cNvSpPr>
          <p:nvPr/>
        </p:nvSpPr>
        <p:spPr bwMode="auto">
          <a:xfrm>
            <a:off x="304800" y="742156"/>
            <a:ext cx="9677400" cy="58674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t"/>
          <a:lstStyle/>
          <a:p>
            <a:pPr algn="l"/>
            <a:endParaRPr lang="en-US" sz="2200" dirty="0" smtClean="0">
              <a:solidFill>
                <a:srgbClr val="00B050"/>
              </a:solidFill>
            </a:endParaRPr>
          </a:p>
          <a:p>
            <a:pPr algn="l"/>
            <a:r>
              <a:rPr lang="en-US" sz="2200" dirty="0" smtClean="0">
                <a:solidFill>
                  <a:srgbClr val="00B050"/>
                </a:solidFill>
              </a:rPr>
              <a:t>VVPAT system consists of four  independent compartments,</a:t>
            </a:r>
          </a:p>
          <a:p>
            <a:pPr algn="l"/>
            <a:r>
              <a:rPr lang="en-US" sz="2200" dirty="0" smtClean="0">
                <a:solidFill>
                  <a:srgbClr val="00B050"/>
                </a:solidFill>
              </a:rPr>
              <a:t>namely :</a:t>
            </a:r>
            <a:endParaRPr lang="en-US" sz="2200" b="0" dirty="0" smtClean="0">
              <a:solidFill>
                <a:srgbClr val="0070C0"/>
              </a:solidFill>
            </a:endParaRPr>
          </a:p>
          <a:p>
            <a:pPr algn="l"/>
            <a:r>
              <a:rPr lang="en-US" sz="2400" b="0" dirty="0" smtClean="0">
                <a:solidFill>
                  <a:srgbClr val="0070C0"/>
                </a:solidFill>
              </a:rPr>
              <a:t>(</a:t>
            </a:r>
            <a:r>
              <a:rPr lang="en-US" sz="2400" b="0" dirty="0">
                <a:solidFill>
                  <a:srgbClr val="0070C0"/>
                </a:solidFill>
              </a:rPr>
              <a:t>i) </a:t>
            </a:r>
            <a:r>
              <a:rPr lang="en-US" sz="2400" b="0" dirty="0" smtClean="0">
                <a:solidFill>
                  <a:srgbClr val="0070C0"/>
                </a:solidFill>
              </a:rPr>
              <a:t> Paper </a:t>
            </a:r>
            <a:r>
              <a:rPr lang="en-US" sz="2400" b="0" dirty="0">
                <a:solidFill>
                  <a:srgbClr val="0070C0"/>
                </a:solidFill>
              </a:rPr>
              <a:t>roll compartment     (ii) Ballot slips compartment </a:t>
            </a:r>
          </a:p>
          <a:p>
            <a:pPr algn="l"/>
            <a:r>
              <a:rPr lang="en-US" sz="2400" b="0" dirty="0" smtClean="0">
                <a:solidFill>
                  <a:srgbClr val="0070C0"/>
                </a:solidFill>
              </a:rPr>
              <a:t>(</a:t>
            </a:r>
            <a:r>
              <a:rPr lang="en-US" sz="2400" b="0" dirty="0">
                <a:solidFill>
                  <a:srgbClr val="0070C0"/>
                </a:solidFill>
              </a:rPr>
              <a:t>iii) Battery compartment       </a:t>
            </a:r>
            <a:r>
              <a:rPr lang="en-US" sz="2400" b="0" dirty="0" smtClean="0">
                <a:solidFill>
                  <a:srgbClr val="0070C0"/>
                </a:solidFill>
              </a:rPr>
              <a:t> (</a:t>
            </a:r>
            <a:r>
              <a:rPr lang="en-US" sz="2400" b="0" dirty="0">
                <a:solidFill>
                  <a:srgbClr val="0070C0"/>
                </a:solidFill>
              </a:rPr>
              <a:t>iv) Connector compartment </a:t>
            </a:r>
            <a:endParaRPr lang="en-US" sz="2400" dirty="0">
              <a:solidFill>
                <a:srgbClr val="0070C0"/>
              </a:solidFill>
            </a:endParaRPr>
          </a:p>
          <a:p>
            <a:pPr algn="l"/>
            <a:endParaRPr lang="en-US" sz="2400" b="0" dirty="0">
              <a:solidFill>
                <a:srgbClr val="0070C0"/>
              </a:solidFill>
            </a:endParaRPr>
          </a:p>
          <a:p>
            <a:pPr eaLnBrk="0" hangingPunct="0"/>
            <a:r>
              <a:rPr lang="en-IN" sz="2400" dirty="0" smtClean="0"/>
              <a:t> </a:t>
            </a:r>
            <a:endParaRPr lang="en-US" sz="2400" dirty="0" smtClean="0"/>
          </a:p>
          <a:p>
            <a:pPr lvl="0" eaLnBrk="0" hangingPunct="0"/>
            <a:endParaRPr lang="en-US" sz="2400" dirty="0"/>
          </a:p>
        </p:txBody>
      </p:sp>
      <p:sp>
        <p:nvSpPr>
          <p:cNvPr id="2" name="Rectangle 1"/>
          <p:cNvSpPr/>
          <p:nvPr/>
        </p:nvSpPr>
        <p:spPr>
          <a:xfrm>
            <a:off x="792814" y="902076"/>
            <a:ext cx="46178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eaLnBrk="0" hangingPunct="0"/>
            <a:r>
              <a:rPr lang="en-IN" sz="2400" dirty="0">
                <a:solidFill>
                  <a:srgbClr val="00B050"/>
                </a:solidFill>
              </a:rPr>
              <a:t>Special Features of the </a:t>
            </a:r>
            <a:r>
              <a:rPr lang="en-IN" sz="2400" dirty="0" smtClean="0">
                <a:solidFill>
                  <a:srgbClr val="00B050"/>
                </a:solidFill>
              </a:rPr>
              <a:t>VVPAT</a:t>
            </a:r>
            <a:endParaRPr lang="en-IN" sz="2400" dirty="0">
              <a:solidFill>
                <a:srgbClr val="00B050"/>
              </a:solidFill>
            </a:endParaRPr>
          </a:p>
        </p:txBody>
      </p:sp>
      <p:pic>
        <p:nvPicPr>
          <p:cNvPr id="3" name="Picture 2" descr="C:\Users\RAVI\Desktop\VVPAT PICS M3\DSC_4470 copy cro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137" y="3256756"/>
            <a:ext cx="3733800" cy="3198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RAVI\Desktop\VVPAT PICS M3\DSC_464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617" y="3256756"/>
            <a:ext cx="3766136" cy="3198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3495158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7"/>
          <p:cNvSpPr txBox="1">
            <a:spLocks noChangeArrowheads="1"/>
          </p:cNvSpPr>
          <p:nvPr/>
        </p:nvSpPr>
        <p:spPr bwMode="auto">
          <a:xfrm>
            <a:off x="2514600" y="0"/>
            <a:ext cx="5410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800" b="0" dirty="0">
              <a:solidFill>
                <a:schemeClr val="tx1"/>
              </a:solidFill>
            </a:endParaRPr>
          </a:p>
        </p:txBody>
      </p:sp>
      <p:sp>
        <p:nvSpPr>
          <p:cNvPr id="35843" name="Rectangle 8"/>
          <p:cNvSpPr>
            <a:spLocks noChangeArrowheads="1"/>
          </p:cNvSpPr>
          <p:nvPr/>
        </p:nvSpPr>
        <p:spPr bwMode="auto">
          <a:xfrm>
            <a:off x="3485356" y="0"/>
            <a:ext cx="302736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sz="2800" dirty="0" smtClean="0">
                <a:solidFill>
                  <a:srgbClr val="FFFF00"/>
                </a:solidFill>
              </a:rPr>
              <a:t> VVPAT- </a:t>
            </a:r>
            <a:r>
              <a:rPr lang="en-US" sz="2800" dirty="0">
                <a:solidFill>
                  <a:srgbClr val="FFFF00"/>
                </a:solidFill>
              </a:rPr>
              <a:t>features</a:t>
            </a:r>
          </a:p>
        </p:txBody>
      </p:sp>
      <p:sp>
        <p:nvSpPr>
          <p:cNvPr id="35845" name="AutoShape 10"/>
          <p:cNvSpPr>
            <a:spLocks noChangeArrowheads="1"/>
          </p:cNvSpPr>
          <p:nvPr/>
        </p:nvSpPr>
        <p:spPr bwMode="auto">
          <a:xfrm>
            <a:off x="385482" y="818356"/>
            <a:ext cx="9677400" cy="5735718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t"/>
          <a:lstStyle/>
          <a:p>
            <a:pPr marL="342900" indent="-342900" algn="l">
              <a:buFont typeface="Wingdings" pitchFamily="2" charset="2"/>
              <a:buChar char="Ø"/>
            </a:pPr>
            <a:endParaRPr lang="en-US" sz="2200" b="0" dirty="0" smtClean="0">
              <a:solidFill>
                <a:srgbClr val="0070C0"/>
              </a:solidFill>
            </a:endParaRPr>
          </a:p>
          <a:p>
            <a:pPr marL="342900" indent="-342900" algn="l">
              <a:buFont typeface="Wingdings" pitchFamily="2" charset="2"/>
              <a:buChar char="Ø"/>
            </a:pPr>
            <a:r>
              <a:rPr lang="en-US" sz="2200" b="0" dirty="0" smtClean="0">
                <a:solidFill>
                  <a:srgbClr val="0070C0"/>
                </a:solidFill>
              </a:rPr>
              <a:t>Prints the ballot slip of size 56 x 99 mm</a:t>
            </a:r>
          </a:p>
          <a:p>
            <a:pPr marL="342900" indent="-342900" algn="l">
              <a:buFont typeface="Wingdings" pitchFamily="2" charset="2"/>
              <a:buChar char="Ø"/>
            </a:pPr>
            <a:r>
              <a:rPr lang="en-US" sz="2200" b="0" dirty="0" smtClean="0">
                <a:solidFill>
                  <a:srgbClr val="0070C0"/>
                </a:solidFill>
              </a:rPr>
              <a:t>Operates on a battery pack (22.5 V / 4 Ah)</a:t>
            </a:r>
          </a:p>
          <a:p>
            <a:pPr marL="342900" indent="-342900" algn="l">
              <a:buFont typeface="Wingdings" pitchFamily="2" charset="2"/>
              <a:buChar char="Ø"/>
            </a:pPr>
            <a:r>
              <a:rPr lang="en-US" sz="2200" b="0" dirty="0" smtClean="0">
                <a:solidFill>
                  <a:srgbClr val="0070C0"/>
                </a:solidFill>
              </a:rPr>
              <a:t>Accommodates paper roll of length 150 meters or less</a:t>
            </a:r>
            <a:r>
              <a:rPr lang="en-IN" sz="2400" dirty="0" smtClean="0"/>
              <a:t> </a:t>
            </a:r>
          </a:p>
          <a:p>
            <a:pPr marL="342900" indent="-342900" algn="l">
              <a:buFont typeface="Wingdings" pitchFamily="2" charset="2"/>
              <a:buChar char="Ø"/>
            </a:pPr>
            <a:endParaRPr lang="en-IN" sz="2400" dirty="0"/>
          </a:p>
          <a:p>
            <a:pPr eaLnBrk="0" hangingPunct="0"/>
            <a:r>
              <a:rPr lang="en-IN" sz="2400" dirty="0" smtClean="0"/>
              <a:t> </a:t>
            </a:r>
            <a:endParaRPr lang="en-US" sz="2400" dirty="0" smtClean="0"/>
          </a:p>
          <a:p>
            <a:pPr lvl="0" eaLnBrk="0" hangingPunct="0"/>
            <a:endParaRPr lang="en-US" sz="2400" dirty="0"/>
          </a:p>
        </p:txBody>
      </p:sp>
      <p:sp>
        <p:nvSpPr>
          <p:cNvPr id="2" name="Rectangle 1"/>
          <p:cNvSpPr/>
          <p:nvPr/>
        </p:nvSpPr>
        <p:spPr>
          <a:xfrm>
            <a:off x="792814" y="902076"/>
            <a:ext cx="46178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eaLnBrk="0" hangingPunct="0"/>
            <a:r>
              <a:rPr lang="en-IN" sz="2400" dirty="0" smtClean="0">
                <a:solidFill>
                  <a:srgbClr val="00B050"/>
                </a:solidFill>
              </a:rPr>
              <a:t>Special </a:t>
            </a:r>
            <a:r>
              <a:rPr lang="en-IN" sz="2400" dirty="0">
                <a:solidFill>
                  <a:srgbClr val="00B050"/>
                </a:solidFill>
              </a:rPr>
              <a:t>Features of the </a:t>
            </a:r>
            <a:r>
              <a:rPr lang="en-IN" sz="2400" dirty="0" smtClean="0">
                <a:solidFill>
                  <a:srgbClr val="00B050"/>
                </a:solidFill>
              </a:rPr>
              <a:t>VVPAT</a:t>
            </a:r>
            <a:endParaRPr lang="en-IN" sz="2400" dirty="0">
              <a:solidFill>
                <a:srgbClr val="00B050"/>
              </a:solidFill>
            </a:endParaRPr>
          </a:p>
        </p:txBody>
      </p:sp>
      <p:pic>
        <p:nvPicPr>
          <p:cNvPr id="4099" name="Picture 3" descr="C:\Users\RAVI\Desktop\VVPAT PICS M3\DSC_4524 copy cro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4971" y="3221550"/>
            <a:ext cx="3188966" cy="2925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RAVI\Desktop\VVPAT PICS M3\DSC_4523 copy crop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617" y="3243962"/>
            <a:ext cx="3430292" cy="290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1111326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44"/>
          <p:cNvSpPr>
            <a:spLocks noChangeArrowheads="1"/>
          </p:cNvSpPr>
          <p:nvPr/>
        </p:nvSpPr>
        <p:spPr bwMode="auto">
          <a:xfrm>
            <a:off x="3487636" y="0"/>
            <a:ext cx="348159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sz="2800" dirty="0" smtClean="0">
                <a:solidFill>
                  <a:srgbClr val="FFFF00"/>
                </a:solidFill>
              </a:rPr>
              <a:t>VVPAT – Ballot Slip</a:t>
            </a:r>
            <a:endParaRPr lang="en-US" sz="2800" dirty="0">
              <a:solidFill>
                <a:srgbClr val="FFFF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1687" y="742156"/>
            <a:ext cx="3971925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1687" y="2113757"/>
            <a:ext cx="3971925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1687" y="3485356"/>
            <a:ext cx="3971925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1212" y="4933156"/>
            <a:ext cx="3971925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261937" y="1046956"/>
            <a:ext cx="5137150" cy="48320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/>
            <a:r>
              <a:rPr lang="en-US" sz="2200" b="0" dirty="0">
                <a:solidFill>
                  <a:srgbClr val="00B050"/>
                </a:solidFill>
              </a:rPr>
              <a:t>B</a:t>
            </a:r>
            <a:r>
              <a:rPr lang="en-US" sz="2200" b="0" dirty="0" smtClean="0">
                <a:solidFill>
                  <a:srgbClr val="00B050"/>
                </a:solidFill>
              </a:rPr>
              <a:t>allot slip contains Information's:</a:t>
            </a:r>
          </a:p>
          <a:p>
            <a:pPr algn="l"/>
            <a:endParaRPr lang="en-US" sz="2200" b="0" dirty="0">
              <a:solidFill>
                <a:srgbClr val="0070C0"/>
              </a:solidFill>
            </a:endParaRPr>
          </a:p>
          <a:p>
            <a:pPr marL="342900" indent="-342900" algn="l">
              <a:buFont typeface="Wingdings" pitchFamily="2" charset="2"/>
              <a:buChar char="Ø"/>
            </a:pPr>
            <a:r>
              <a:rPr lang="en-US" sz="2200" b="0" dirty="0" smtClean="0">
                <a:solidFill>
                  <a:srgbClr val="0070C0"/>
                </a:solidFill>
              </a:rPr>
              <a:t>Serial </a:t>
            </a:r>
            <a:r>
              <a:rPr lang="en-US" sz="2200" b="0" dirty="0">
                <a:solidFill>
                  <a:srgbClr val="0070C0"/>
                </a:solidFill>
              </a:rPr>
              <a:t>number of the contesting candidate </a:t>
            </a:r>
            <a:endParaRPr lang="en-US" sz="2200" b="0" dirty="0" smtClean="0">
              <a:solidFill>
                <a:srgbClr val="0070C0"/>
              </a:solidFill>
            </a:endParaRPr>
          </a:p>
          <a:p>
            <a:pPr marL="342900" indent="-342900" algn="l">
              <a:buFont typeface="Wingdings" pitchFamily="2" charset="2"/>
              <a:buChar char="Ø"/>
            </a:pPr>
            <a:endParaRPr lang="en-US" sz="2200" b="0" dirty="0" smtClean="0">
              <a:solidFill>
                <a:srgbClr val="0070C0"/>
              </a:solidFill>
            </a:endParaRPr>
          </a:p>
          <a:p>
            <a:pPr marL="342900" indent="-342900" algn="l">
              <a:buFont typeface="Wingdings" pitchFamily="2" charset="2"/>
              <a:buChar char="Ø"/>
            </a:pPr>
            <a:r>
              <a:rPr lang="en-US" sz="2200" b="0" dirty="0" smtClean="0">
                <a:solidFill>
                  <a:srgbClr val="0070C0"/>
                </a:solidFill>
              </a:rPr>
              <a:t>Name </a:t>
            </a:r>
            <a:r>
              <a:rPr lang="en-US" sz="2200" b="0" dirty="0">
                <a:solidFill>
                  <a:srgbClr val="0070C0"/>
                </a:solidFill>
              </a:rPr>
              <a:t>of </a:t>
            </a:r>
            <a:r>
              <a:rPr lang="en-US" sz="2200" b="0" dirty="0" smtClean="0">
                <a:solidFill>
                  <a:srgbClr val="0070C0"/>
                </a:solidFill>
              </a:rPr>
              <a:t>the </a:t>
            </a:r>
            <a:r>
              <a:rPr lang="en-US" sz="2200" b="0" dirty="0">
                <a:solidFill>
                  <a:srgbClr val="0070C0"/>
                </a:solidFill>
              </a:rPr>
              <a:t>candidate selected </a:t>
            </a:r>
            <a:r>
              <a:rPr lang="en-US" sz="2200" b="0" dirty="0" smtClean="0">
                <a:solidFill>
                  <a:srgbClr val="0070C0"/>
                </a:solidFill>
              </a:rPr>
              <a:t> </a:t>
            </a:r>
          </a:p>
          <a:p>
            <a:pPr marL="342900" indent="-342900" algn="l">
              <a:buFont typeface="Wingdings" pitchFamily="2" charset="2"/>
              <a:buChar char="Ø"/>
            </a:pPr>
            <a:endParaRPr lang="en-US" sz="2200" b="0" dirty="0" smtClean="0">
              <a:solidFill>
                <a:srgbClr val="0070C0"/>
              </a:solidFill>
            </a:endParaRPr>
          </a:p>
          <a:p>
            <a:pPr marL="342900" indent="-342900" algn="l">
              <a:buFont typeface="Wingdings" pitchFamily="2" charset="2"/>
              <a:buChar char="Ø"/>
            </a:pPr>
            <a:r>
              <a:rPr lang="en-US" sz="2200" b="0" dirty="0" smtClean="0">
                <a:solidFill>
                  <a:srgbClr val="0070C0"/>
                </a:solidFill>
              </a:rPr>
              <a:t>Corresponding </a:t>
            </a:r>
            <a:r>
              <a:rPr lang="en-US" sz="2200" b="0" dirty="0">
                <a:solidFill>
                  <a:srgbClr val="0070C0"/>
                </a:solidFill>
              </a:rPr>
              <a:t>election symbol</a:t>
            </a:r>
          </a:p>
          <a:p>
            <a:pPr marL="342900" indent="-342900" algn="l">
              <a:buFont typeface="Wingdings" pitchFamily="2" charset="2"/>
              <a:buChar char="Ø"/>
            </a:pPr>
            <a:endParaRPr lang="en-US" sz="2200" b="0" dirty="0" smtClean="0">
              <a:solidFill>
                <a:srgbClr val="0070C0"/>
              </a:solidFill>
            </a:endParaRPr>
          </a:p>
          <a:p>
            <a:pPr marL="342900" indent="-342900" algn="l">
              <a:buFont typeface="Wingdings" pitchFamily="2" charset="2"/>
              <a:buChar char="Ø"/>
            </a:pPr>
            <a:r>
              <a:rPr lang="en-US" sz="2200" b="0" dirty="0" smtClean="0">
                <a:solidFill>
                  <a:srgbClr val="0070C0"/>
                </a:solidFill>
              </a:rPr>
              <a:t>Serial </a:t>
            </a:r>
            <a:r>
              <a:rPr lang="en-US" sz="2200" b="0" dirty="0">
                <a:solidFill>
                  <a:srgbClr val="0070C0"/>
                </a:solidFill>
              </a:rPr>
              <a:t>number of the VVPAT unit</a:t>
            </a:r>
          </a:p>
          <a:p>
            <a:pPr marL="342900" indent="-342900" algn="l">
              <a:buFont typeface="Wingdings" pitchFamily="2" charset="2"/>
              <a:buChar char="Ø"/>
            </a:pPr>
            <a:endParaRPr lang="en-US" sz="2200" b="0" dirty="0" smtClean="0">
              <a:solidFill>
                <a:srgbClr val="0070C0"/>
              </a:solidFill>
            </a:endParaRPr>
          </a:p>
          <a:p>
            <a:pPr marL="342900" indent="-342900" algn="l">
              <a:buFont typeface="Wingdings" pitchFamily="2" charset="2"/>
              <a:buChar char="Ø"/>
            </a:pPr>
            <a:r>
              <a:rPr lang="en-US" sz="2200" b="0" dirty="0" smtClean="0">
                <a:solidFill>
                  <a:srgbClr val="0070C0"/>
                </a:solidFill>
              </a:rPr>
              <a:t>Poll </a:t>
            </a:r>
            <a:r>
              <a:rPr lang="en-US" sz="2200" b="0" dirty="0">
                <a:solidFill>
                  <a:srgbClr val="0070C0"/>
                </a:solidFill>
              </a:rPr>
              <a:t>session number</a:t>
            </a:r>
            <a:endParaRPr lang="en-US" sz="22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4"/>
          <p:cNvSpPr>
            <a:spLocks noChangeArrowheads="1"/>
          </p:cNvSpPr>
          <p:nvPr/>
        </p:nvSpPr>
        <p:spPr bwMode="auto">
          <a:xfrm>
            <a:off x="3481776" y="66536"/>
            <a:ext cx="436484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sz="2800" dirty="0" smtClean="0">
                <a:solidFill>
                  <a:srgbClr val="FFFF00"/>
                </a:solidFill>
              </a:rPr>
              <a:t>VVPAT </a:t>
            </a:r>
            <a:r>
              <a:rPr lang="en-US" sz="2800" dirty="0">
                <a:solidFill>
                  <a:srgbClr val="FFFF00"/>
                </a:solidFill>
              </a:rPr>
              <a:t>– Carrying Cases</a:t>
            </a:r>
          </a:p>
        </p:txBody>
      </p:sp>
      <p:sp>
        <p:nvSpPr>
          <p:cNvPr id="37901" name="AutoShape 28"/>
          <p:cNvSpPr>
            <a:spLocks noChangeArrowheads="1"/>
          </p:cNvSpPr>
          <p:nvPr/>
        </p:nvSpPr>
        <p:spPr bwMode="auto">
          <a:xfrm>
            <a:off x="655637" y="1874770"/>
            <a:ext cx="3949700" cy="1205436"/>
          </a:xfrm>
          <a:prstGeom prst="roundRect">
            <a:avLst>
              <a:gd name="adj" fmla="val 16667"/>
            </a:avLst>
          </a:prstGeom>
          <a:solidFill>
            <a:srgbClr val="00CC97"/>
          </a:solidFill>
          <a:ln w="9525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rgbClr val="FFFF00"/>
                </a:solidFill>
              </a:rPr>
              <a:t>VVPAT is packed </a:t>
            </a:r>
            <a:r>
              <a:rPr lang="en-US" sz="2400" dirty="0">
                <a:solidFill>
                  <a:srgbClr val="FFFF00"/>
                </a:solidFill>
              </a:rPr>
              <a:t>separately in special carrying cases</a:t>
            </a:r>
            <a:endParaRPr lang="en-US" sz="2400" b="0" dirty="0">
              <a:solidFill>
                <a:srgbClr val="FFFF00"/>
              </a:solidFill>
            </a:endParaRPr>
          </a:p>
        </p:txBody>
      </p:sp>
      <p:grpSp>
        <p:nvGrpSpPr>
          <p:cNvPr id="3" name="Group 29"/>
          <p:cNvGrpSpPr>
            <a:grpSpLocks/>
          </p:cNvGrpSpPr>
          <p:nvPr/>
        </p:nvGrpSpPr>
        <p:grpSpPr bwMode="auto">
          <a:xfrm>
            <a:off x="5291137" y="1371600"/>
            <a:ext cx="3810000" cy="1427163"/>
            <a:chOff x="2784" y="864"/>
            <a:chExt cx="2400" cy="899"/>
          </a:xfrm>
        </p:grpSpPr>
        <p:sp>
          <p:nvSpPr>
            <p:cNvPr id="37898" name="AutoShape 30"/>
            <p:cNvSpPr>
              <a:spLocks noChangeArrowheads="1"/>
            </p:cNvSpPr>
            <p:nvPr/>
          </p:nvSpPr>
          <p:spPr bwMode="auto">
            <a:xfrm>
              <a:off x="2784" y="864"/>
              <a:ext cx="2400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0"/>
                </a:spcBef>
              </a:pPr>
              <a:r>
                <a:rPr lang="en-US" dirty="0">
                  <a:solidFill>
                    <a:srgbClr val="FFFF00"/>
                  </a:solidFill>
                </a:rPr>
                <a:t>Carrying Case - </a:t>
              </a:r>
              <a:r>
                <a:rPr lang="en-US" dirty="0" smtClean="0">
                  <a:solidFill>
                    <a:srgbClr val="FFFF00"/>
                  </a:solidFill>
                </a:rPr>
                <a:t>VVPAT</a:t>
              </a:r>
              <a:endParaRPr lang="en-US" sz="1800" b="0" dirty="0">
                <a:solidFill>
                  <a:srgbClr val="FFFF00"/>
                </a:solidFill>
              </a:endParaRPr>
            </a:p>
          </p:txBody>
        </p:sp>
        <p:sp>
          <p:nvSpPr>
            <p:cNvPr id="37899" name="Line 31"/>
            <p:cNvSpPr>
              <a:spLocks noChangeShapeType="1"/>
            </p:cNvSpPr>
            <p:nvPr/>
          </p:nvSpPr>
          <p:spPr bwMode="auto">
            <a:xfrm>
              <a:off x="3984" y="1152"/>
              <a:ext cx="0" cy="611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dirty="0"/>
            </a:p>
          </p:txBody>
        </p:sp>
      </p:grpSp>
      <p:pic>
        <p:nvPicPr>
          <p:cNvPr id="2050" name="Picture 2" descr="C:\Users\RAVI\Desktop\VVPAT PICS M3\WP_20180508_010 cro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8736" y="2798763"/>
            <a:ext cx="4343401" cy="373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AutoShape 20"/>
          <p:cNvSpPr>
            <a:spLocks noChangeArrowheads="1"/>
          </p:cNvSpPr>
          <p:nvPr/>
        </p:nvSpPr>
        <p:spPr bwMode="auto">
          <a:xfrm>
            <a:off x="719137" y="3960979"/>
            <a:ext cx="3856583" cy="1410118"/>
          </a:xfrm>
          <a:prstGeom prst="roundRect">
            <a:avLst>
              <a:gd name="adj" fmla="val 16667"/>
            </a:avLst>
          </a:prstGeom>
          <a:solidFill>
            <a:srgbClr val="00CC97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>
              <a:spcBef>
                <a:spcPct val="0"/>
              </a:spcBef>
            </a:pPr>
            <a:r>
              <a:rPr lang="en-US" dirty="0">
                <a:solidFill>
                  <a:srgbClr val="FFFF00"/>
                </a:solidFill>
              </a:rPr>
              <a:t>To Open the Carrying case, </a:t>
            </a:r>
            <a:r>
              <a:rPr lang="en-US" dirty="0" smtClean="0">
                <a:solidFill>
                  <a:srgbClr val="FFFF00"/>
                </a:solidFill>
              </a:rPr>
              <a:t>Lift front and side latch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2" name="Line 31"/>
          <p:cNvSpPr>
            <a:spLocks noChangeShapeType="1"/>
          </p:cNvSpPr>
          <p:nvPr/>
        </p:nvSpPr>
        <p:spPr bwMode="auto">
          <a:xfrm flipV="1">
            <a:off x="4575720" y="4399756"/>
            <a:ext cx="1782217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 autoUpdateAnimBg="0"/>
    </p:bldLst>
  </p:timing>
</p:sld>
</file>

<file path=ppt/theme/theme1.xml><?xml version="1.0" encoding="utf-8"?>
<a:theme xmlns:a="http://schemas.openxmlformats.org/drawingml/2006/main" name="evm">
  <a:themeElements>
    <a:clrScheme name="evm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v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1">
                <a:gamma/>
                <a:shade val="46275"/>
                <a:invGamma/>
              </a:schemeClr>
            </a:gs>
          </a:gsLst>
          <a:lin ang="5400000" scaled="1"/>
        </a:gradFill>
        <a:ln w="5715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1">
                <a:gamma/>
                <a:shade val="46275"/>
                <a:invGamma/>
              </a:schemeClr>
            </a:gs>
          </a:gsLst>
          <a:lin ang="5400000" scaled="1"/>
        </a:gradFill>
        <a:ln w="5715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evm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vm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vm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vm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vm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vm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vm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C:\Documents and Settings\Administrator\Application Data\Microsoft\Templates\evm.pot</Template>
  <TotalTime>10603</TotalTime>
  <Words>569</Words>
  <Application>Microsoft Office PowerPoint</Application>
  <PresentationFormat>Custom</PresentationFormat>
  <Paragraphs>113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Times New Roman</vt:lpstr>
      <vt:lpstr>Arial Black</vt:lpstr>
      <vt:lpstr>Arial</vt:lpstr>
      <vt:lpstr>Wingdings</vt:lpstr>
      <vt:lpstr>evm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VVPAT Connection</vt:lpstr>
      <vt:lpstr>PowerPoint Presentation</vt:lpstr>
      <vt:lpstr>PowerPoint Presentation</vt:lpstr>
    </vt:vector>
  </TitlesOfParts>
  <Manager>Ramabhadri Raju</Manager>
  <Company>Bharat Electronics Limited, Bangalore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Electronic Voting Machine</dc:title>
  <dc:subject>Training on EVM</dc:subject>
  <dc:creator>Muralidharan.K</dc:creator>
  <cp:lastModifiedBy>HP</cp:lastModifiedBy>
  <cp:revision>1199</cp:revision>
  <cp:lastPrinted>2018-05-08T04:45:15Z</cp:lastPrinted>
  <dcterms:created xsi:type="dcterms:W3CDTF">2001-03-06T20:54:46Z</dcterms:created>
  <dcterms:modified xsi:type="dcterms:W3CDTF">2018-10-26T00:51:55Z</dcterms:modified>
</cp:coreProperties>
</file>